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7" r:id="rId2"/>
    <p:sldId id="308" r:id="rId3"/>
    <p:sldId id="309" r:id="rId4"/>
    <p:sldId id="310" r:id="rId5"/>
    <p:sldId id="311" r:id="rId6"/>
    <p:sldId id="256" r:id="rId7"/>
    <p:sldId id="272" r:id="rId8"/>
    <p:sldId id="264" r:id="rId9"/>
    <p:sldId id="268" r:id="rId10"/>
    <p:sldId id="280" r:id="rId11"/>
    <p:sldId id="270" r:id="rId12"/>
    <p:sldId id="258" r:id="rId13"/>
    <p:sldId id="281" r:id="rId14"/>
    <p:sldId id="265" r:id="rId15"/>
    <p:sldId id="282" r:id="rId16"/>
    <p:sldId id="283" r:id="rId17"/>
    <p:sldId id="284" r:id="rId18"/>
    <p:sldId id="285" r:id="rId19"/>
    <p:sldId id="286" r:id="rId20"/>
    <p:sldId id="266" r:id="rId21"/>
    <p:sldId id="259" r:id="rId22"/>
    <p:sldId id="287" r:id="rId23"/>
    <p:sldId id="269" r:id="rId24"/>
    <p:sldId id="288" r:id="rId25"/>
    <p:sldId id="289" r:id="rId26"/>
    <p:sldId id="290" r:id="rId27"/>
    <p:sldId id="291" r:id="rId28"/>
    <p:sldId id="26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2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79" autoAdjust="0"/>
  </p:normalViewPr>
  <p:slideViewPr>
    <p:cSldViewPr snapToGrid="0">
      <p:cViewPr varScale="1">
        <p:scale>
          <a:sx n="42" d="100"/>
          <a:sy n="42" d="100"/>
        </p:scale>
        <p:origin x="13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emf"/></Relationships>
</file>

<file path=ppt/diagrams/_rels/drawing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em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1C8560-C788-3841-9A3E-67F37F9A2273}" type="doc">
      <dgm:prSet loTypeId="urn:microsoft.com/office/officeart/2005/8/layout/venn1" loCatId="" qsTypeId="urn:microsoft.com/office/officeart/2005/8/quickstyle/simple3" qsCatId="simple" csTypeId="urn:microsoft.com/office/officeart/2005/8/colors/colorful1" csCatId="colorful" phldr="1"/>
      <dgm:spPr/>
    </dgm:pt>
    <dgm:pt modelId="{2D65EAD0-E29D-034D-AFFC-70C4E127C118}">
      <dgm:prSet phldrT="[Text]"/>
      <dgm:spPr/>
      <dgm:t>
        <a:bodyPr/>
        <a:lstStyle/>
        <a:p>
          <a:r>
            <a:rPr lang="en-US" dirty="0"/>
            <a:t>Cognitive  Presence</a:t>
          </a:r>
        </a:p>
      </dgm:t>
    </dgm:pt>
    <dgm:pt modelId="{B0A47F0C-3947-3A4C-99D2-AD381C69D7DB}" type="parTrans" cxnId="{ECEF3645-E720-FD47-8401-E73028BF365C}">
      <dgm:prSet/>
      <dgm:spPr/>
      <dgm:t>
        <a:bodyPr/>
        <a:lstStyle/>
        <a:p>
          <a:endParaRPr lang="en-US"/>
        </a:p>
      </dgm:t>
    </dgm:pt>
    <dgm:pt modelId="{34DD0A0B-A845-8749-806A-680FE740549A}" type="sibTrans" cxnId="{ECEF3645-E720-FD47-8401-E73028BF365C}">
      <dgm:prSet/>
      <dgm:spPr/>
      <dgm:t>
        <a:bodyPr/>
        <a:lstStyle/>
        <a:p>
          <a:endParaRPr lang="en-US"/>
        </a:p>
      </dgm:t>
    </dgm:pt>
    <dgm:pt modelId="{4EA6B8EE-51CC-624A-9802-AEC9FAECDC90}">
      <dgm:prSet phldrT="[Text]"/>
      <dgm:spPr/>
      <dgm:t>
        <a:bodyPr/>
        <a:lstStyle/>
        <a:p>
          <a:r>
            <a:rPr lang="en-US" dirty="0"/>
            <a:t> Teaching  Presence</a:t>
          </a:r>
        </a:p>
      </dgm:t>
    </dgm:pt>
    <dgm:pt modelId="{88DCA8F9-B92C-DD4C-AE05-6C5C265987AB}" type="parTrans" cxnId="{7FFB1D11-7197-B149-8292-D8D970C6C241}">
      <dgm:prSet/>
      <dgm:spPr/>
      <dgm:t>
        <a:bodyPr/>
        <a:lstStyle/>
        <a:p>
          <a:endParaRPr lang="en-US"/>
        </a:p>
      </dgm:t>
    </dgm:pt>
    <dgm:pt modelId="{17E81C71-22F3-6C40-839A-3A4E7055B142}" type="sibTrans" cxnId="{7FFB1D11-7197-B149-8292-D8D970C6C241}">
      <dgm:prSet/>
      <dgm:spPr/>
      <dgm:t>
        <a:bodyPr/>
        <a:lstStyle/>
        <a:p>
          <a:endParaRPr lang="en-US"/>
        </a:p>
      </dgm:t>
    </dgm:pt>
    <dgm:pt modelId="{4B7F8C1E-CBC2-8F4B-9AF9-FFE2D375A9A7}">
      <dgm:prSet/>
      <dgm:spPr/>
      <dgm:t>
        <a:bodyPr/>
        <a:lstStyle/>
        <a:p>
          <a:r>
            <a:rPr lang="en-US" dirty="0"/>
            <a:t>Social Presence</a:t>
          </a:r>
        </a:p>
      </dgm:t>
    </dgm:pt>
    <dgm:pt modelId="{504128CE-9172-964F-B89B-D74FC1975CFC}" type="parTrans" cxnId="{C67F81AE-5DD2-A544-993F-8D96A13FB287}">
      <dgm:prSet/>
      <dgm:spPr/>
      <dgm:t>
        <a:bodyPr/>
        <a:lstStyle/>
        <a:p>
          <a:endParaRPr lang="en-US"/>
        </a:p>
      </dgm:t>
    </dgm:pt>
    <dgm:pt modelId="{96057180-29E6-2D40-B5E4-5B91DF8257F0}" type="sibTrans" cxnId="{C67F81AE-5DD2-A544-993F-8D96A13FB287}">
      <dgm:prSet/>
      <dgm:spPr/>
      <dgm:t>
        <a:bodyPr/>
        <a:lstStyle/>
        <a:p>
          <a:endParaRPr lang="en-US"/>
        </a:p>
      </dgm:t>
    </dgm:pt>
    <dgm:pt modelId="{D1D87F3D-9A1F-BE43-AA50-310105948B13}" type="pres">
      <dgm:prSet presAssocID="{3D1C8560-C788-3841-9A3E-67F37F9A2273}" presName="compositeShape" presStyleCnt="0">
        <dgm:presLayoutVars>
          <dgm:chMax val="7"/>
          <dgm:dir val="rev"/>
          <dgm:resizeHandles val="exact"/>
        </dgm:presLayoutVars>
      </dgm:prSet>
      <dgm:spPr/>
    </dgm:pt>
    <dgm:pt modelId="{8EA2CC7B-A536-5144-B727-859587066FB3}" type="pres">
      <dgm:prSet presAssocID="{4B7F8C1E-CBC2-8F4B-9AF9-FFE2D375A9A7}" presName="circ1" presStyleLbl="vennNode1" presStyleIdx="0" presStyleCnt="3"/>
      <dgm:spPr/>
    </dgm:pt>
    <dgm:pt modelId="{FA104C6F-16DC-4146-A984-6916943CFC66}" type="pres">
      <dgm:prSet presAssocID="{4B7F8C1E-CBC2-8F4B-9AF9-FFE2D375A9A7}" presName="circ1Tx" presStyleLbl="revTx" presStyleIdx="0" presStyleCnt="0">
        <dgm:presLayoutVars>
          <dgm:chMax val="0"/>
          <dgm:chPref val="0"/>
          <dgm:bulletEnabled val="1"/>
        </dgm:presLayoutVars>
      </dgm:prSet>
      <dgm:spPr/>
    </dgm:pt>
    <dgm:pt modelId="{4E356E57-B84C-2B42-98BB-80E1969373D8}" type="pres">
      <dgm:prSet presAssocID="{2D65EAD0-E29D-034D-AFFC-70C4E127C118}" presName="circ2" presStyleLbl="vennNode1" presStyleIdx="1" presStyleCnt="3" custLinFactNeighborX="-5516" custLinFactNeighborY="-5516"/>
      <dgm:spPr/>
    </dgm:pt>
    <dgm:pt modelId="{8271F706-C038-8340-A342-4F7AB104CA9C}" type="pres">
      <dgm:prSet presAssocID="{2D65EAD0-E29D-034D-AFFC-70C4E127C118}" presName="circ2Tx" presStyleLbl="revTx" presStyleIdx="0" presStyleCnt="0">
        <dgm:presLayoutVars>
          <dgm:chMax val="0"/>
          <dgm:chPref val="0"/>
          <dgm:bulletEnabled val="1"/>
        </dgm:presLayoutVars>
      </dgm:prSet>
      <dgm:spPr/>
    </dgm:pt>
    <dgm:pt modelId="{BDB258B5-8E23-6C4A-82EC-467C7892C9B9}" type="pres">
      <dgm:prSet presAssocID="{4EA6B8EE-51CC-624A-9802-AEC9FAECDC90}" presName="circ3" presStyleLbl="vennNode1" presStyleIdx="2" presStyleCnt="3" custLinFactNeighborY="-7092"/>
      <dgm:spPr/>
    </dgm:pt>
    <dgm:pt modelId="{8B6A715A-9AA8-A04D-9061-0B1941BD75F4}" type="pres">
      <dgm:prSet presAssocID="{4EA6B8EE-51CC-624A-9802-AEC9FAECDC90}" presName="circ3Tx" presStyleLbl="revTx" presStyleIdx="0" presStyleCnt="0">
        <dgm:presLayoutVars>
          <dgm:chMax val="0"/>
          <dgm:chPref val="0"/>
          <dgm:bulletEnabled val="1"/>
        </dgm:presLayoutVars>
      </dgm:prSet>
      <dgm:spPr/>
    </dgm:pt>
  </dgm:ptLst>
  <dgm:cxnLst>
    <dgm:cxn modelId="{7FFB1D11-7197-B149-8292-D8D970C6C241}" srcId="{3D1C8560-C788-3841-9A3E-67F37F9A2273}" destId="{4EA6B8EE-51CC-624A-9802-AEC9FAECDC90}" srcOrd="2" destOrd="0" parTransId="{88DCA8F9-B92C-DD4C-AE05-6C5C265987AB}" sibTransId="{17E81C71-22F3-6C40-839A-3A4E7055B142}"/>
    <dgm:cxn modelId="{ECEF3645-E720-FD47-8401-E73028BF365C}" srcId="{3D1C8560-C788-3841-9A3E-67F37F9A2273}" destId="{2D65EAD0-E29D-034D-AFFC-70C4E127C118}" srcOrd="1" destOrd="0" parTransId="{B0A47F0C-3947-3A4C-99D2-AD381C69D7DB}" sibTransId="{34DD0A0B-A845-8749-806A-680FE740549A}"/>
    <dgm:cxn modelId="{D248C06A-07BB-B840-9F59-0D4C4BBD7159}" type="presOf" srcId="{3D1C8560-C788-3841-9A3E-67F37F9A2273}" destId="{D1D87F3D-9A1F-BE43-AA50-310105948B13}" srcOrd="0" destOrd="0" presId="urn:microsoft.com/office/officeart/2005/8/layout/venn1"/>
    <dgm:cxn modelId="{E71B036B-45B9-0B4D-90A7-51447F689C27}" type="presOf" srcId="{4EA6B8EE-51CC-624A-9802-AEC9FAECDC90}" destId="{4E356E57-B84C-2B42-98BB-80E1969373D8}" srcOrd="0" destOrd="0" presId="urn:microsoft.com/office/officeart/2005/8/layout/venn1"/>
    <dgm:cxn modelId="{2D97334B-A95B-374C-B586-E720149D1024}" type="presOf" srcId="{2D65EAD0-E29D-034D-AFFC-70C4E127C118}" destId="{BDB258B5-8E23-6C4A-82EC-467C7892C9B9}" srcOrd="0" destOrd="0" presId="urn:microsoft.com/office/officeart/2005/8/layout/venn1"/>
    <dgm:cxn modelId="{C9D71F85-916E-4748-9894-0EFE081B8D05}" type="presOf" srcId="{4B7F8C1E-CBC2-8F4B-9AF9-FFE2D375A9A7}" destId="{FA104C6F-16DC-4146-A984-6916943CFC66}" srcOrd="1" destOrd="0" presId="urn:microsoft.com/office/officeart/2005/8/layout/venn1"/>
    <dgm:cxn modelId="{C67F81AE-5DD2-A544-993F-8D96A13FB287}" srcId="{3D1C8560-C788-3841-9A3E-67F37F9A2273}" destId="{4B7F8C1E-CBC2-8F4B-9AF9-FFE2D375A9A7}" srcOrd="0" destOrd="0" parTransId="{504128CE-9172-964F-B89B-D74FC1975CFC}" sibTransId="{96057180-29E6-2D40-B5E4-5B91DF8257F0}"/>
    <dgm:cxn modelId="{D82C03BC-B4B3-3844-AA25-48AB13633739}" type="presOf" srcId="{2D65EAD0-E29D-034D-AFFC-70C4E127C118}" destId="{8B6A715A-9AA8-A04D-9061-0B1941BD75F4}" srcOrd="1" destOrd="0" presId="urn:microsoft.com/office/officeart/2005/8/layout/venn1"/>
    <dgm:cxn modelId="{18750ABF-B87A-184D-85AA-55381648B2B6}" type="presOf" srcId="{4B7F8C1E-CBC2-8F4B-9AF9-FFE2D375A9A7}" destId="{8EA2CC7B-A536-5144-B727-859587066FB3}" srcOrd="0" destOrd="0" presId="urn:microsoft.com/office/officeart/2005/8/layout/venn1"/>
    <dgm:cxn modelId="{AF2CB3D6-36A8-1D40-9C74-CEB5BA683EF8}" type="presOf" srcId="{4EA6B8EE-51CC-624A-9802-AEC9FAECDC90}" destId="{8271F706-C038-8340-A342-4F7AB104CA9C}" srcOrd="1" destOrd="0" presId="urn:microsoft.com/office/officeart/2005/8/layout/venn1"/>
    <dgm:cxn modelId="{B33DF54A-D74D-8B4E-BB46-CAD3F80F74FE}" type="presParOf" srcId="{D1D87F3D-9A1F-BE43-AA50-310105948B13}" destId="{8EA2CC7B-A536-5144-B727-859587066FB3}" srcOrd="0" destOrd="0" presId="urn:microsoft.com/office/officeart/2005/8/layout/venn1"/>
    <dgm:cxn modelId="{9E921DE5-549A-E041-B48B-98C998DD4418}" type="presParOf" srcId="{D1D87F3D-9A1F-BE43-AA50-310105948B13}" destId="{FA104C6F-16DC-4146-A984-6916943CFC66}" srcOrd="1" destOrd="0" presId="urn:microsoft.com/office/officeart/2005/8/layout/venn1"/>
    <dgm:cxn modelId="{9D9504DE-1CD9-A047-82A4-BC081F3E45EA}" type="presParOf" srcId="{D1D87F3D-9A1F-BE43-AA50-310105948B13}" destId="{4E356E57-B84C-2B42-98BB-80E1969373D8}" srcOrd="2" destOrd="0" presId="urn:microsoft.com/office/officeart/2005/8/layout/venn1"/>
    <dgm:cxn modelId="{8632FBAD-DF3E-D742-AA87-EC1801797F89}" type="presParOf" srcId="{D1D87F3D-9A1F-BE43-AA50-310105948B13}" destId="{8271F706-C038-8340-A342-4F7AB104CA9C}" srcOrd="3" destOrd="0" presId="urn:microsoft.com/office/officeart/2005/8/layout/venn1"/>
    <dgm:cxn modelId="{EFA533BC-9CBC-3745-BC66-BF28CA542B64}" type="presParOf" srcId="{D1D87F3D-9A1F-BE43-AA50-310105948B13}" destId="{BDB258B5-8E23-6C4A-82EC-467C7892C9B9}" srcOrd="4" destOrd="0" presId="urn:microsoft.com/office/officeart/2005/8/layout/venn1"/>
    <dgm:cxn modelId="{853EB492-69BA-C14E-8822-3B78067AFE47}" type="presParOf" srcId="{D1D87F3D-9A1F-BE43-AA50-310105948B13}" destId="{8B6A715A-9AA8-A04D-9061-0B1941BD75F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3AA5F-2E84-E145-97AB-D714225F820F}" type="doc">
      <dgm:prSet loTypeId="urn:microsoft.com/office/officeart/2005/8/layout/pList1" loCatId="" qsTypeId="urn:microsoft.com/office/officeart/2005/8/quickstyle/simple4" qsCatId="simple" csTypeId="urn:microsoft.com/office/officeart/2005/8/colors/accent1_2" csCatId="accent1" phldr="1"/>
      <dgm:spPr/>
      <dgm:t>
        <a:bodyPr/>
        <a:lstStyle/>
        <a:p>
          <a:endParaRPr lang="en-US"/>
        </a:p>
      </dgm:t>
    </dgm:pt>
    <dgm:pt modelId="{B72ECE50-8841-3D48-A718-07EB15BDF054}">
      <dgm:prSet phldrT="[Text]"/>
      <dgm:spPr/>
      <dgm:t>
        <a:bodyPr/>
        <a:lstStyle/>
        <a:p>
          <a:r>
            <a:rPr lang="en-US" dirty="0" err="1"/>
            <a:t>Gramaphone</a:t>
          </a:r>
          <a:r>
            <a:rPr lang="en-US" dirty="0"/>
            <a:t> Records (DJ/ </a:t>
          </a:r>
          <a:r>
            <a:rPr lang="en-US" dirty="0" err="1"/>
            <a:t>Turntabilism</a:t>
          </a:r>
          <a:r>
            <a:rPr lang="en-US" dirty="0"/>
            <a:t>)</a:t>
          </a:r>
        </a:p>
      </dgm:t>
    </dgm:pt>
    <dgm:pt modelId="{1656D6BD-E472-CB4E-A3E0-1D6948AD367E}" type="parTrans" cxnId="{7A5D6640-02C8-7B4E-A0E9-DDA3F570FEC9}">
      <dgm:prSet/>
      <dgm:spPr/>
      <dgm:t>
        <a:bodyPr/>
        <a:lstStyle/>
        <a:p>
          <a:endParaRPr lang="en-US"/>
        </a:p>
      </dgm:t>
    </dgm:pt>
    <dgm:pt modelId="{B5FBE7FC-F826-5A4C-BCF5-DDC374E328C7}" type="sibTrans" cxnId="{7A5D6640-02C8-7B4E-A0E9-DDA3F570FEC9}">
      <dgm:prSet/>
      <dgm:spPr/>
      <dgm:t>
        <a:bodyPr/>
        <a:lstStyle/>
        <a:p>
          <a:endParaRPr lang="en-US"/>
        </a:p>
      </dgm:t>
    </dgm:pt>
    <dgm:pt modelId="{BDD9A296-9824-D848-922A-097040FE764A}">
      <dgm:prSet phldrT="[Text]"/>
      <dgm:spPr/>
      <dgm:t>
        <a:bodyPr/>
        <a:lstStyle/>
        <a:p>
          <a:r>
            <a:rPr lang="en-US" dirty="0"/>
            <a:t>Young Chicago Authors Tuesday Wordplay (MC/ Spoken Word)</a:t>
          </a:r>
        </a:p>
      </dgm:t>
    </dgm:pt>
    <dgm:pt modelId="{9140BEE0-24A4-EB43-9331-AAD088D35F5C}" type="parTrans" cxnId="{887A30D6-8316-944C-B4D4-5FED61D889B6}">
      <dgm:prSet/>
      <dgm:spPr/>
      <dgm:t>
        <a:bodyPr/>
        <a:lstStyle/>
        <a:p>
          <a:endParaRPr lang="en-US"/>
        </a:p>
      </dgm:t>
    </dgm:pt>
    <dgm:pt modelId="{9BA372A9-C817-D34E-A314-4C59EB9483D6}" type="sibTrans" cxnId="{887A30D6-8316-944C-B4D4-5FED61D889B6}">
      <dgm:prSet/>
      <dgm:spPr/>
      <dgm:t>
        <a:bodyPr/>
        <a:lstStyle/>
        <a:p>
          <a:endParaRPr lang="en-US"/>
        </a:p>
      </dgm:t>
    </dgm:pt>
    <dgm:pt modelId="{EAB03854-2267-424E-B87B-0FD486AC42BD}">
      <dgm:prSet phldrT="[Text]"/>
      <dgm:spPr/>
      <dgm:t>
        <a:bodyPr/>
        <a:lstStyle/>
        <a:p>
          <a:r>
            <a:rPr lang="en-US" dirty="0"/>
            <a:t>Project Logan Graffiti Wall (Graf writing)</a:t>
          </a:r>
        </a:p>
      </dgm:t>
    </dgm:pt>
    <dgm:pt modelId="{D046EF69-5AB4-A342-8374-12A771155F14}" type="parTrans" cxnId="{23AD9032-233C-644E-8E61-034815533537}">
      <dgm:prSet/>
      <dgm:spPr/>
      <dgm:t>
        <a:bodyPr/>
        <a:lstStyle/>
        <a:p>
          <a:endParaRPr lang="en-US"/>
        </a:p>
      </dgm:t>
    </dgm:pt>
    <dgm:pt modelId="{9B116C48-3E5B-EC43-8DB5-88036B9F983D}" type="sibTrans" cxnId="{23AD9032-233C-644E-8E61-034815533537}">
      <dgm:prSet/>
      <dgm:spPr/>
      <dgm:t>
        <a:bodyPr/>
        <a:lstStyle/>
        <a:p>
          <a:endParaRPr lang="en-US"/>
        </a:p>
      </dgm:t>
    </dgm:pt>
    <dgm:pt modelId="{9A24141D-255D-7245-BDAF-B3B1CB773B11}">
      <dgm:prSet phldrT="[Text]"/>
      <dgm:spPr/>
      <dgm:t>
        <a:bodyPr/>
        <a:lstStyle/>
        <a:p>
          <a:r>
            <a:rPr lang="en-US" dirty="0"/>
            <a:t>Subterranean (Hip Hop Night, b-boy/ girl, MC, DJ)</a:t>
          </a:r>
        </a:p>
      </dgm:t>
    </dgm:pt>
    <dgm:pt modelId="{69AA8FCD-F4CD-4642-96BB-2655D10DF8A3}" type="parTrans" cxnId="{5062972E-A5B1-114F-8E5C-3B4107D904D7}">
      <dgm:prSet/>
      <dgm:spPr/>
      <dgm:t>
        <a:bodyPr/>
        <a:lstStyle/>
        <a:p>
          <a:endParaRPr lang="en-US"/>
        </a:p>
      </dgm:t>
    </dgm:pt>
    <dgm:pt modelId="{8427E7CB-13AC-8A4D-A2E3-78815FEF3472}" type="sibTrans" cxnId="{5062972E-A5B1-114F-8E5C-3B4107D904D7}">
      <dgm:prSet/>
      <dgm:spPr/>
      <dgm:t>
        <a:bodyPr/>
        <a:lstStyle/>
        <a:p>
          <a:endParaRPr lang="en-US"/>
        </a:p>
      </dgm:t>
    </dgm:pt>
    <dgm:pt modelId="{BBDF1859-707F-1249-AA71-F12133E2B2C7}" type="pres">
      <dgm:prSet presAssocID="{3C73AA5F-2E84-E145-97AB-D714225F820F}" presName="Name0" presStyleCnt="0">
        <dgm:presLayoutVars>
          <dgm:dir/>
          <dgm:resizeHandles val="exact"/>
        </dgm:presLayoutVars>
      </dgm:prSet>
      <dgm:spPr/>
    </dgm:pt>
    <dgm:pt modelId="{CFE8B11A-E033-BC4D-8EC2-61615B410CF9}" type="pres">
      <dgm:prSet presAssocID="{B72ECE50-8841-3D48-A718-07EB15BDF054}" presName="compNode" presStyleCnt="0"/>
      <dgm:spPr/>
    </dgm:pt>
    <dgm:pt modelId="{CBE40E83-56F4-1149-8F4E-0CB53FF2EDBB}" type="pres">
      <dgm:prSet presAssocID="{B72ECE50-8841-3D48-A718-07EB15BDF054}"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dgm:spPr>
    </dgm:pt>
    <dgm:pt modelId="{D505C0E8-4C79-EF42-BAC1-514A9ABC8334}" type="pres">
      <dgm:prSet presAssocID="{B72ECE50-8841-3D48-A718-07EB15BDF054}" presName="textRect" presStyleLbl="revTx" presStyleIdx="0" presStyleCnt="4">
        <dgm:presLayoutVars>
          <dgm:bulletEnabled val="1"/>
        </dgm:presLayoutVars>
      </dgm:prSet>
      <dgm:spPr/>
    </dgm:pt>
    <dgm:pt modelId="{DF2C13FD-9B16-ED40-AE89-FA8E616765F7}" type="pres">
      <dgm:prSet presAssocID="{B5FBE7FC-F826-5A4C-BCF5-DDC374E328C7}" presName="sibTrans" presStyleLbl="sibTrans2D1" presStyleIdx="0" presStyleCnt="0"/>
      <dgm:spPr/>
    </dgm:pt>
    <dgm:pt modelId="{2F17AAD2-CC5C-814A-A629-465ADECF7111}" type="pres">
      <dgm:prSet presAssocID="{BDD9A296-9824-D848-922A-097040FE764A}" presName="compNode" presStyleCnt="0"/>
      <dgm:spPr/>
    </dgm:pt>
    <dgm:pt modelId="{90DE2F85-5FC4-1F46-918E-4FE99C95A57E}" type="pres">
      <dgm:prSet presAssocID="{BDD9A296-9824-D848-922A-097040FE764A}" presName="pictRect" presStyleLbl="node1" presStyleIdx="1" presStyleCnt="4" custLinFactNeighborY="334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006FC01C-161E-3B41-B99B-D0BB50301419}" type="pres">
      <dgm:prSet presAssocID="{BDD9A296-9824-D848-922A-097040FE764A}" presName="textRect" presStyleLbl="revTx" presStyleIdx="1" presStyleCnt="4">
        <dgm:presLayoutVars>
          <dgm:bulletEnabled val="1"/>
        </dgm:presLayoutVars>
      </dgm:prSet>
      <dgm:spPr/>
    </dgm:pt>
    <dgm:pt modelId="{39114FE8-11EB-2942-BCDC-A0C5A6AE16D9}" type="pres">
      <dgm:prSet presAssocID="{9BA372A9-C817-D34E-A314-4C59EB9483D6}" presName="sibTrans" presStyleLbl="sibTrans2D1" presStyleIdx="0" presStyleCnt="0"/>
      <dgm:spPr/>
    </dgm:pt>
    <dgm:pt modelId="{CD573EDA-9586-1D46-B20A-163132634075}" type="pres">
      <dgm:prSet presAssocID="{EAB03854-2267-424E-B87B-0FD486AC42BD}" presName="compNode" presStyleCnt="0"/>
      <dgm:spPr/>
    </dgm:pt>
    <dgm:pt modelId="{B39E4A18-B523-3D48-9C23-76A53DD6DB3B}" type="pres">
      <dgm:prSet presAssocID="{EAB03854-2267-424E-B87B-0FD486AC42BD}" presName="pictRect" presStyleLbl="node1" presStyleIdx="2" presStyleCnt="4"/>
      <dgm:spPr>
        <a:blipFill rotWithShape="1">
          <a:blip xmlns:r="http://schemas.openxmlformats.org/officeDocument/2006/relationships" r:embed="rId3"/>
          <a:stretch>
            <a:fillRect/>
          </a:stretch>
        </a:blipFill>
      </dgm:spPr>
    </dgm:pt>
    <dgm:pt modelId="{411CAB68-E8FE-2043-85A1-B1EE169E7932}" type="pres">
      <dgm:prSet presAssocID="{EAB03854-2267-424E-B87B-0FD486AC42BD}" presName="textRect" presStyleLbl="revTx" presStyleIdx="2" presStyleCnt="4">
        <dgm:presLayoutVars>
          <dgm:bulletEnabled val="1"/>
        </dgm:presLayoutVars>
      </dgm:prSet>
      <dgm:spPr/>
    </dgm:pt>
    <dgm:pt modelId="{EA86F4C5-0034-7848-932C-A12C3CD7E2EF}" type="pres">
      <dgm:prSet presAssocID="{9B116C48-3E5B-EC43-8DB5-88036B9F983D}" presName="sibTrans" presStyleLbl="sibTrans2D1" presStyleIdx="0" presStyleCnt="0"/>
      <dgm:spPr/>
    </dgm:pt>
    <dgm:pt modelId="{E45FF948-A191-6442-8859-3AA6FF48B523}" type="pres">
      <dgm:prSet presAssocID="{9A24141D-255D-7245-BDAF-B3B1CB773B11}" presName="compNode" presStyleCnt="0"/>
      <dgm:spPr/>
    </dgm:pt>
    <dgm:pt modelId="{9E3F108F-17BD-AC40-801F-8F04216A156B}" type="pres">
      <dgm:prSet presAssocID="{9A24141D-255D-7245-BDAF-B3B1CB773B11}" presName="pictRect" presStyleLbl="node1" presStyleIdx="3" presStyleCnt="4"/>
      <dgm:spPr>
        <a:blipFill rotWithShape="1">
          <a:blip xmlns:r="http://schemas.openxmlformats.org/officeDocument/2006/relationships" r:embed="rId4"/>
          <a:stretch>
            <a:fillRect/>
          </a:stretch>
        </a:blipFill>
      </dgm:spPr>
    </dgm:pt>
    <dgm:pt modelId="{A830124F-BBC7-DE44-90A2-211F3BD8179E}" type="pres">
      <dgm:prSet presAssocID="{9A24141D-255D-7245-BDAF-B3B1CB773B11}" presName="textRect" presStyleLbl="revTx" presStyleIdx="3" presStyleCnt="4">
        <dgm:presLayoutVars>
          <dgm:bulletEnabled val="1"/>
        </dgm:presLayoutVars>
      </dgm:prSet>
      <dgm:spPr/>
    </dgm:pt>
  </dgm:ptLst>
  <dgm:cxnLst>
    <dgm:cxn modelId="{4F80F109-BF2B-A041-A394-3EF4F1E303F2}" type="presOf" srcId="{BDD9A296-9824-D848-922A-097040FE764A}" destId="{006FC01C-161E-3B41-B99B-D0BB50301419}" srcOrd="0" destOrd="0" presId="urn:microsoft.com/office/officeart/2005/8/layout/pList1"/>
    <dgm:cxn modelId="{5062972E-A5B1-114F-8E5C-3B4107D904D7}" srcId="{3C73AA5F-2E84-E145-97AB-D714225F820F}" destId="{9A24141D-255D-7245-BDAF-B3B1CB773B11}" srcOrd="3" destOrd="0" parTransId="{69AA8FCD-F4CD-4642-96BB-2655D10DF8A3}" sibTransId="{8427E7CB-13AC-8A4D-A2E3-78815FEF3472}"/>
    <dgm:cxn modelId="{23AD9032-233C-644E-8E61-034815533537}" srcId="{3C73AA5F-2E84-E145-97AB-D714225F820F}" destId="{EAB03854-2267-424E-B87B-0FD486AC42BD}" srcOrd="2" destOrd="0" parTransId="{D046EF69-5AB4-A342-8374-12A771155F14}" sibTransId="{9B116C48-3E5B-EC43-8DB5-88036B9F983D}"/>
    <dgm:cxn modelId="{7A5D6640-02C8-7B4E-A0E9-DDA3F570FEC9}" srcId="{3C73AA5F-2E84-E145-97AB-D714225F820F}" destId="{B72ECE50-8841-3D48-A718-07EB15BDF054}" srcOrd="0" destOrd="0" parTransId="{1656D6BD-E472-CB4E-A3E0-1D6948AD367E}" sibTransId="{B5FBE7FC-F826-5A4C-BCF5-DDC374E328C7}"/>
    <dgm:cxn modelId="{3564606F-1EA9-FB4E-BE42-5F5232ED5102}" type="presOf" srcId="{B5FBE7FC-F826-5A4C-BCF5-DDC374E328C7}" destId="{DF2C13FD-9B16-ED40-AE89-FA8E616765F7}" srcOrd="0" destOrd="0" presId="urn:microsoft.com/office/officeart/2005/8/layout/pList1"/>
    <dgm:cxn modelId="{C7AA8A53-E646-684D-BC30-59F88254764E}" type="presOf" srcId="{9A24141D-255D-7245-BDAF-B3B1CB773B11}" destId="{A830124F-BBC7-DE44-90A2-211F3BD8179E}" srcOrd="0" destOrd="0" presId="urn:microsoft.com/office/officeart/2005/8/layout/pList1"/>
    <dgm:cxn modelId="{D598C977-328D-CE4D-A3BF-1C3192BA2777}" type="presOf" srcId="{3C73AA5F-2E84-E145-97AB-D714225F820F}" destId="{BBDF1859-707F-1249-AA71-F12133E2B2C7}" srcOrd="0" destOrd="0" presId="urn:microsoft.com/office/officeart/2005/8/layout/pList1"/>
    <dgm:cxn modelId="{E5210558-C2F6-FD4F-86D3-05FFCF5CEC25}" type="presOf" srcId="{B72ECE50-8841-3D48-A718-07EB15BDF054}" destId="{D505C0E8-4C79-EF42-BAC1-514A9ABC8334}" srcOrd="0" destOrd="0" presId="urn:microsoft.com/office/officeart/2005/8/layout/pList1"/>
    <dgm:cxn modelId="{44B8869D-E7C7-D242-AAEA-A5D9E610798B}" type="presOf" srcId="{9BA372A9-C817-D34E-A314-4C59EB9483D6}" destId="{39114FE8-11EB-2942-BCDC-A0C5A6AE16D9}" srcOrd="0" destOrd="0" presId="urn:microsoft.com/office/officeart/2005/8/layout/pList1"/>
    <dgm:cxn modelId="{B640B2A3-1094-9A4C-8467-092F98004270}" type="presOf" srcId="{9B116C48-3E5B-EC43-8DB5-88036B9F983D}" destId="{EA86F4C5-0034-7848-932C-A12C3CD7E2EF}" srcOrd="0" destOrd="0" presId="urn:microsoft.com/office/officeart/2005/8/layout/pList1"/>
    <dgm:cxn modelId="{1707E7BF-7695-A540-9B8E-68B444148563}" type="presOf" srcId="{EAB03854-2267-424E-B87B-0FD486AC42BD}" destId="{411CAB68-E8FE-2043-85A1-B1EE169E7932}" srcOrd="0" destOrd="0" presId="urn:microsoft.com/office/officeart/2005/8/layout/pList1"/>
    <dgm:cxn modelId="{887A30D6-8316-944C-B4D4-5FED61D889B6}" srcId="{3C73AA5F-2E84-E145-97AB-D714225F820F}" destId="{BDD9A296-9824-D848-922A-097040FE764A}" srcOrd="1" destOrd="0" parTransId="{9140BEE0-24A4-EB43-9331-AAD088D35F5C}" sibTransId="{9BA372A9-C817-D34E-A314-4C59EB9483D6}"/>
    <dgm:cxn modelId="{9AA14498-E9E9-4147-B2B6-AA7836A9536A}" type="presParOf" srcId="{BBDF1859-707F-1249-AA71-F12133E2B2C7}" destId="{CFE8B11A-E033-BC4D-8EC2-61615B410CF9}" srcOrd="0" destOrd="0" presId="urn:microsoft.com/office/officeart/2005/8/layout/pList1"/>
    <dgm:cxn modelId="{3DDF1948-37CF-964A-ADFF-F607ABD008D1}" type="presParOf" srcId="{CFE8B11A-E033-BC4D-8EC2-61615B410CF9}" destId="{CBE40E83-56F4-1149-8F4E-0CB53FF2EDBB}" srcOrd="0" destOrd="0" presId="urn:microsoft.com/office/officeart/2005/8/layout/pList1"/>
    <dgm:cxn modelId="{0BBC7110-03A8-2E4A-BCE5-7DCACA3F3C58}" type="presParOf" srcId="{CFE8B11A-E033-BC4D-8EC2-61615B410CF9}" destId="{D505C0E8-4C79-EF42-BAC1-514A9ABC8334}" srcOrd="1" destOrd="0" presId="urn:microsoft.com/office/officeart/2005/8/layout/pList1"/>
    <dgm:cxn modelId="{C014F542-6F22-8747-B0B0-3D07076D56FC}" type="presParOf" srcId="{BBDF1859-707F-1249-AA71-F12133E2B2C7}" destId="{DF2C13FD-9B16-ED40-AE89-FA8E616765F7}" srcOrd="1" destOrd="0" presId="urn:microsoft.com/office/officeart/2005/8/layout/pList1"/>
    <dgm:cxn modelId="{220E0678-BD5E-6049-9D22-56CAE48BC041}" type="presParOf" srcId="{BBDF1859-707F-1249-AA71-F12133E2B2C7}" destId="{2F17AAD2-CC5C-814A-A629-465ADECF7111}" srcOrd="2" destOrd="0" presId="urn:microsoft.com/office/officeart/2005/8/layout/pList1"/>
    <dgm:cxn modelId="{F46E9A05-56DA-5049-8057-C1202E1FAECA}" type="presParOf" srcId="{2F17AAD2-CC5C-814A-A629-465ADECF7111}" destId="{90DE2F85-5FC4-1F46-918E-4FE99C95A57E}" srcOrd="0" destOrd="0" presId="urn:microsoft.com/office/officeart/2005/8/layout/pList1"/>
    <dgm:cxn modelId="{447B5E99-8C62-2542-B219-5F608FE73D44}" type="presParOf" srcId="{2F17AAD2-CC5C-814A-A629-465ADECF7111}" destId="{006FC01C-161E-3B41-B99B-D0BB50301419}" srcOrd="1" destOrd="0" presId="urn:microsoft.com/office/officeart/2005/8/layout/pList1"/>
    <dgm:cxn modelId="{6B9E4CD8-8B96-8949-B428-FD266B49293D}" type="presParOf" srcId="{BBDF1859-707F-1249-AA71-F12133E2B2C7}" destId="{39114FE8-11EB-2942-BCDC-A0C5A6AE16D9}" srcOrd="3" destOrd="0" presId="urn:microsoft.com/office/officeart/2005/8/layout/pList1"/>
    <dgm:cxn modelId="{0292F573-0E84-A841-98DF-B803F6265A2E}" type="presParOf" srcId="{BBDF1859-707F-1249-AA71-F12133E2B2C7}" destId="{CD573EDA-9586-1D46-B20A-163132634075}" srcOrd="4" destOrd="0" presId="urn:microsoft.com/office/officeart/2005/8/layout/pList1"/>
    <dgm:cxn modelId="{5834589D-C7AE-E841-8641-52265ACE2836}" type="presParOf" srcId="{CD573EDA-9586-1D46-B20A-163132634075}" destId="{B39E4A18-B523-3D48-9C23-76A53DD6DB3B}" srcOrd="0" destOrd="0" presId="urn:microsoft.com/office/officeart/2005/8/layout/pList1"/>
    <dgm:cxn modelId="{1BA47E1B-2782-DC41-91BF-98D9808F2581}" type="presParOf" srcId="{CD573EDA-9586-1D46-B20A-163132634075}" destId="{411CAB68-E8FE-2043-85A1-B1EE169E7932}" srcOrd="1" destOrd="0" presId="urn:microsoft.com/office/officeart/2005/8/layout/pList1"/>
    <dgm:cxn modelId="{9C94DD0E-33EE-9B43-940D-FC62FB4B688B}" type="presParOf" srcId="{BBDF1859-707F-1249-AA71-F12133E2B2C7}" destId="{EA86F4C5-0034-7848-932C-A12C3CD7E2EF}" srcOrd="5" destOrd="0" presId="urn:microsoft.com/office/officeart/2005/8/layout/pList1"/>
    <dgm:cxn modelId="{00916261-7D04-8B40-8339-0A8D98D7D492}" type="presParOf" srcId="{BBDF1859-707F-1249-AA71-F12133E2B2C7}" destId="{E45FF948-A191-6442-8859-3AA6FF48B523}" srcOrd="6" destOrd="0" presId="urn:microsoft.com/office/officeart/2005/8/layout/pList1"/>
    <dgm:cxn modelId="{CC207C5F-27BC-A845-BB22-1DA3B679997F}" type="presParOf" srcId="{E45FF948-A191-6442-8859-3AA6FF48B523}" destId="{9E3F108F-17BD-AC40-801F-8F04216A156B}" srcOrd="0" destOrd="0" presId="urn:microsoft.com/office/officeart/2005/8/layout/pList1"/>
    <dgm:cxn modelId="{F175ECC6-1483-9B4C-9878-835AE58BD32C}" type="presParOf" srcId="{E45FF948-A191-6442-8859-3AA6FF48B523}" destId="{A830124F-BBC7-DE44-90A2-211F3BD8179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2CC7B-A536-5144-B727-859587066FB3}">
      <dsp:nvSpPr>
        <dsp:cNvPr id="0" name=""/>
        <dsp:cNvSpPr/>
      </dsp:nvSpPr>
      <dsp:spPr>
        <a:xfrm>
          <a:off x="980981" y="39628"/>
          <a:ext cx="1902168" cy="1902168"/>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Social Presence</a:t>
          </a:r>
        </a:p>
      </dsp:txBody>
      <dsp:txXfrm>
        <a:off x="1234603" y="372508"/>
        <a:ext cx="1394923" cy="855975"/>
      </dsp:txXfrm>
    </dsp:sp>
    <dsp:sp modelId="{4E356E57-B84C-2B42-98BB-80E1969373D8}">
      <dsp:nvSpPr>
        <dsp:cNvPr id="0" name=""/>
        <dsp:cNvSpPr/>
      </dsp:nvSpPr>
      <dsp:spPr>
        <a:xfrm>
          <a:off x="1562423" y="1123560"/>
          <a:ext cx="1902168" cy="1902168"/>
        </a:xfrm>
        <a:prstGeom prst="ellipse">
          <a:avLst/>
        </a:prstGeom>
        <a:gradFill rotWithShape="0">
          <a:gsLst>
            <a:gs pos="0">
              <a:schemeClr val="accent3">
                <a:alpha val="50000"/>
                <a:hueOff val="0"/>
                <a:satOff val="0"/>
                <a:lumOff val="0"/>
                <a:alphaOff val="0"/>
                <a:lumMod val="110000"/>
                <a:satMod val="105000"/>
                <a:tint val="67000"/>
              </a:schemeClr>
            </a:gs>
            <a:gs pos="50000">
              <a:schemeClr val="accent3">
                <a:alpha val="50000"/>
                <a:hueOff val="0"/>
                <a:satOff val="0"/>
                <a:lumOff val="0"/>
                <a:alphaOff val="0"/>
                <a:lumMod val="105000"/>
                <a:satMod val="103000"/>
                <a:tint val="73000"/>
              </a:schemeClr>
            </a:gs>
            <a:gs pos="100000">
              <a:schemeClr val="accent3">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 Teaching  Presence</a:t>
          </a:r>
        </a:p>
      </dsp:txBody>
      <dsp:txXfrm>
        <a:off x="2144169" y="1614953"/>
        <a:ext cx="1141301" cy="1046192"/>
      </dsp:txXfrm>
    </dsp:sp>
    <dsp:sp modelId="{BDB258B5-8E23-6C4A-82EC-467C7892C9B9}">
      <dsp:nvSpPr>
        <dsp:cNvPr id="0" name=""/>
        <dsp:cNvSpPr/>
      </dsp:nvSpPr>
      <dsp:spPr>
        <a:xfrm>
          <a:off x="294615" y="1093582"/>
          <a:ext cx="1902168" cy="1902168"/>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Cognitive  Presence</a:t>
          </a:r>
        </a:p>
      </dsp:txBody>
      <dsp:txXfrm>
        <a:off x="473736" y="1584975"/>
        <a:ext cx="1141301" cy="1046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E83-56F4-1149-8F4E-0CB53FF2EDBB}">
      <dsp:nvSpPr>
        <dsp:cNvPr id="0" name=""/>
        <dsp:cNvSpPr/>
      </dsp:nvSpPr>
      <dsp:spPr>
        <a:xfrm>
          <a:off x="5133" y="880863"/>
          <a:ext cx="2443028" cy="1683246"/>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000" b="-5000"/>
          </a:stretch>
        </a:blipFill>
        <a:ln>
          <a:noFill/>
        </a:ln>
        <a:effectLst/>
      </dsp:spPr>
      <dsp:style>
        <a:lnRef idx="0">
          <a:scrgbClr r="0" g="0" b="0"/>
        </a:lnRef>
        <a:fillRef idx="3">
          <a:scrgbClr r="0" g="0" b="0"/>
        </a:fillRef>
        <a:effectRef idx="2">
          <a:scrgbClr r="0" g="0" b="0"/>
        </a:effectRef>
        <a:fontRef idx="minor">
          <a:schemeClr val="lt1"/>
        </a:fontRef>
      </dsp:style>
    </dsp:sp>
    <dsp:sp modelId="{D505C0E8-4C79-EF42-BAC1-514A9ABC8334}">
      <dsp:nvSpPr>
        <dsp:cNvPr id="0" name=""/>
        <dsp:cNvSpPr/>
      </dsp:nvSpPr>
      <dsp:spPr>
        <a:xfrm>
          <a:off x="5133"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err="1"/>
            <a:t>Gramaphone</a:t>
          </a:r>
          <a:r>
            <a:rPr lang="en-US" sz="1800" kern="1200" dirty="0"/>
            <a:t> Records (DJ/ </a:t>
          </a:r>
          <a:r>
            <a:rPr lang="en-US" sz="1800" kern="1200" dirty="0" err="1"/>
            <a:t>Turntabilism</a:t>
          </a:r>
          <a:r>
            <a:rPr lang="en-US" sz="1800" kern="1200" dirty="0"/>
            <a:t>)</a:t>
          </a:r>
        </a:p>
      </dsp:txBody>
      <dsp:txXfrm>
        <a:off x="5133" y="2564110"/>
        <a:ext cx="2443028" cy="906363"/>
      </dsp:txXfrm>
    </dsp:sp>
    <dsp:sp modelId="{90DE2F85-5FC4-1F46-918E-4FE99C95A57E}">
      <dsp:nvSpPr>
        <dsp:cNvPr id="0" name=""/>
        <dsp:cNvSpPr/>
      </dsp:nvSpPr>
      <dsp:spPr>
        <a:xfrm>
          <a:off x="2692568" y="937134"/>
          <a:ext cx="2443028" cy="1683246"/>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a:noFill/>
        </a:ln>
        <a:effectLst/>
      </dsp:spPr>
      <dsp:style>
        <a:lnRef idx="0">
          <a:scrgbClr r="0" g="0" b="0"/>
        </a:lnRef>
        <a:fillRef idx="3">
          <a:scrgbClr r="0" g="0" b="0"/>
        </a:fillRef>
        <a:effectRef idx="2">
          <a:scrgbClr r="0" g="0" b="0"/>
        </a:effectRef>
        <a:fontRef idx="minor">
          <a:schemeClr val="lt1"/>
        </a:fontRef>
      </dsp:style>
    </dsp:sp>
    <dsp:sp modelId="{006FC01C-161E-3B41-B99B-D0BB50301419}">
      <dsp:nvSpPr>
        <dsp:cNvPr id="0" name=""/>
        <dsp:cNvSpPr/>
      </dsp:nvSpPr>
      <dsp:spPr>
        <a:xfrm>
          <a:off x="2692568"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Young Chicago Authors Tuesday Wordplay (MC/ Spoken Word)</a:t>
          </a:r>
        </a:p>
      </dsp:txBody>
      <dsp:txXfrm>
        <a:off x="2692568" y="2564110"/>
        <a:ext cx="2443028" cy="906363"/>
      </dsp:txXfrm>
    </dsp:sp>
    <dsp:sp modelId="{B39E4A18-B523-3D48-9C23-76A53DD6DB3B}">
      <dsp:nvSpPr>
        <dsp:cNvPr id="0" name=""/>
        <dsp:cNvSpPr/>
      </dsp:nvSpPr>
      <dsp:spPr>
        <a:xfrm>
          <a:off x="5380002" y="880863"/>
          <a:ext cx="2443028" cy="1683246"/>
        </a:xfrm>
        <a:prstGeom prst="roundRect">
          <a:avLst/>
        </a:prstGeom>
        <a:blipFill rotWithShape="1">
          <a:blip xmlns:r="http://schemas.openxmlformats.org/officeDocument/2006/relationships" r:embed="rId3"/>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1CAB68-E8FE-2043-85A1-B1EE169E7932}">
      <dsp:nvSpPr>
        <dsp:cNvPr id="0" name=""/>
        <dsp:cNvSpPr/>
      </dsp:nvSpPr>
      <dsp:spPr>
        <a:xfrm>
          <a:off x="5380002"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Project Logan Graffiti Wall (Graf writing)</a:t>
          </a:r>
        </a:p>
      </dsp:txBody>
      <dsp:txXfrm>
        <a:off x="5380002" y="2564110"/>
        <a:ext cx="2443028" cy="906363"/>
      </dsp:txXfrm>
    </dsp:sp>
    <dsp:sp modelId="{9E3F108F-17BD-AC40-801F-8F04216A156B}">
      <dsp:nvSpPr>
        <dsp:cNvPr id="0" name=""/>
        <dsp:cNvSpPr/>
      </dsp:nvSpPr>
      <dsp:spPr>
        <a:xfrm>
          <a:off x="8067437" y="880863"/>
          <a:ext cx="2443028" cy="1683246"/>
        </a:xfrm>
        <a:prstGeom prst="roundRect">
          <a:avLst/>
        </a:prstGeom>
        <a:blipFill rotWithShape="1">
          <a:blip xmlns:r="http://schemas.openxmlformats.org/officeDocument/2006/relationships" r:embed="rId4"/>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830124F-BBC7-DE44-90A2-211F3BD8179E}">
      <dsp:nvSpPr>
        <dsp:cNvPr id="0" name=""/>
        <dsp:cNvSpPr/>
      </dsp:nvSpPr>
      <dsp:spPr>
        <a:xfrm>
          <a:off x="8067437"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Subterranean (Hip Hop Night, b-boy/ girl, MC, DJ)</a:t>
          </a:r>
        </a:p>
      </dsp:txBody>
      <dsp:txXfrm>
        <a:off x="8067437" y="2564110"/>
        <a:ext cx="2443028" cy="90636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02396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80051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7549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259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7040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8121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4932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306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7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3015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1786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31058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mindtools.com/pages/article/newLDR_76.ht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mindtools.com/pages/article/newLDR_76.ht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mindtools.com/pages/article/newLDR_76.ht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mindtools.com/pages/article/newLDR_76.htm"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1"/>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1524000" y="2193458"/>
            <a:ext cx="9144000" cy="2622382"/>
          </a:xfrm>
        </p:spPr>
        <p:txBody>
          <a:bodyPr>
            <a:noAutofit/>
          </a:bodyPr>
          <a:lstStyle/>
          <a:p>
            <a:pPr>
              <a:spcBef>
                <a:spcPts val="1000"/>
              </a:spcBef>
            </a:pPr>
            <a:r>
              <a:rPr lang="en-US" b="1" dirty="0">
                <a:solidFill>
                  <a:srgbClr val="FFC000"/>
                </a:solidFill>
                <a:ea typeface="+mj-lt"/>
                <a:cs typeface="+mj-lt"/>
              </a:rPr>
              <a:t>Building Community Online: Small Group Work</a:t>
            </a:r>
            <a:endParaRPr lang="en-US" dirty="0">
              <a:ea typeface="+mj-lt"/>
              <a:cs typeface="+mj-lt"/>
            </a:endParaRPr>
          </a:p>
        </p:txBody>
      </p:sp>
      <p:sp>
        <p:nvSpPr>
          <p:cNvPr id="2" name="Subtitle 1"/>
          <p:cNvSpPr>
            <a:spLocks noGrp="1"/>
          </p:cNvSpPr>
          <p:nvPr>
            <p:ph type="subTitle" idx="1"/>
          </p:nvPr>
        </p:nvSpPr>
        <p:spPr>
          <a:xfrm>
            <a:off x="1524000" y="5178679"/>
            <a:ext cx="9144000" cy="1532363"/>
          </a:xfrm>
        </p:spPr>
        <p:txBody>
          <a:bodyPr>
            <a:normAutofit/>
          </a:bodyPr>
          <a:lstStyle/>
          <a:p>
            <a:r>
              <a:rPr lang="en-US" dirty="0">
                <a:solidFill>
                  <a:srgbClr val="922247"/>
                </a:solidFill>
              </a:rPr>
              <a:t>Sandy </a:t>
            </a:r>
            <a:r>
              <a:rPr lang="en-US" dirty="0" err="1">
                <a:solidFill>
                  <a:srgbClr val="922247"/>
                </a:solidFill>
              </a:rPr>
              <a:t>Helquist</a:t>
            </a:r>
            <a:endParaRPr lang="en-US" dirty="0">
              <a:solidFill>
                <a:srgbClr val="922247"/>
              </a:solidFill>
            </a:endParaRPr>
          </a:p>
          <a:p>
            <a:r>
              <a:rPr lang="en-US" dirty="0">
                <a:solidFill>
                  <a:srgbClr val="922247"/>
                </a:solidFill>
              </a:rPr>
              <a:t>Department of Chemistry &amp; Biochemistry</a:t>
            </a:r>
          </a:p>
          <a:p>
            <a:r>
              <a:rPr lang="en-US" dirty="0">
                <a:solidFill>
                  <a:srgbClr val="922247"/>
                </a:solidFill>
              </a:rPr>
              <a:t>shelquist@luc.edu</a:t>
            </a:r>
          </a:p>
        </p:txBody>
      </p:sp>
    </p:spTree>
    <p:extLst>
      <p:ext uri="{BB962C8B-B14F-4D97-AF65-F5344CB8AC3E}">
        <p14:creationId xmlns:p14="http://schemas.microsoft.com/office/powerpoint/2010/main" val="18276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FFBFB-F9B8-45CB-B15F-E4F1D3DF285E}"/>
              </a:ext>
            </a:extLst>
          </p:cNvPr>
          <p:cNvSpPr/>
          <p:nvPr/>
        </p:nvSpPr>
        <p:spPr>
          <a:xfrm>
            <a:off x="5564" y="-4166"/>
            <a:ext cx="12192000" cy="1834784"/>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7" name="Title 8">
            <a:extLst>
              <a:ext uri="{FF2B5EF4-FFF2-40B4-BE49-F238E27FC236}">
                <a16:creationId xmlns:a16="http://schemas.microsoft.com/office/drawing/2014/main" id="{BB52A5F2-B2B5-4448-BD7F-706FAC769FB0}"/>
              </a:ext>
            </a:extLst>
          </p:cNvPr>
          <p:cNvSpPr txBox="1">
            <a:spLocks/>
          </p:cNvSpPr>
          <p:nvPr/>
        </p:nvSpPr>
        <p:spPr>
          <a:xfrm>
            <a:off x="612342" y="2391948"/>
            <a:ext cx="10978443" cy="13551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Bef>
                <a:spcPts val="1000"/>
              </a:spcBef>
            </a:pPr>
            <a:r>
              <a:rPr lang="en-US" b="1" dirty="0">
                <a:solidFill>
                  <a:srgbClr val="FFC000"/>
                </a:solidFill>
                <a:ea typeface="+mj-lt"/>
                <a:cs typeface="+mj-lt"/>
              </a:rPr>
              <a:t>Asynchronous Ice Breakers</a:t>
            </a:r>
            <a:endParaRPr lang="en-US" dirty="0">
              <a:ea typeface="+mj-lt"/>
              <a:cs typeface="+mj-lt"/>
            </a:endParaRPr>
          </a:p>
        </p:txBody>
      </p:sp>
    </p:spTree>
    <p:extLst>
      <p:ext uri="{BB962C8B-B14F-4D97-AF65-F5344CB8AC3E}">
        <p14:creationId xmlns:p14="http://schemas.microsoft.com/office/powerpoint/2010/main" val="427183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9402" y="1830618"/>
            <a:ext cx="12191999" cy="765625"/>
          </a:xfrm>
        </p:spPr>
        <p:txBody>
          <a:bodyPr>
            <a:noAutofit/>
          </a:bodyPr>
          <a:lstStyle/>
          <a:p>
            <a:pPr>
              <a:spcBef>
                <a:spcPts val="1000"/>
              </a:spcBef>
            </a:pPr>
            <a:r>
              <a:rPr lang="en-US" sz="4800" b="1" dirty="0">
                <a:solidFill>
                  <a:srgbClr val="FFC000"/>
                </a:solidFill>
                <a:ea typeface="+mj-lt"/>
                <a:cs typeface="+mj-lt"/>
              </a:rPr>
              <a:t>Asynchronous Ice Breaker?</a:t>
            </a:r>
            <a:endParaRPr lang="en-US" sz="4800" dirty="0"/>
          </a:p>
        </p:txBody>
      </p:sp>
      <p:pic>
        <p:nvPicPr>
          <p:cNvPr id="7" name="Picture 6">
            <a:extLst>
              <a:ext uri="{FF2B5EF4-FFF2-40B4-BE49-F238E27FC236}">
                <a16:creationId xmlns:a16="http://schemas.microsoft.com/office/drawing/2014/main" id="{F8319227-AC68-4D70-99D0-3D3FCFE46D61}"/>
              </a:ext>
            </a:extLst>
          </p:cNvPr>
          <p:cNvPicPr>
            <a:picLocks noChangeAspect="1"/>
          </p:cNvPicPr>
          <p:nvPr/>
        </p:nvPicPr>
        <p:blipFill rotWithShape="1">
          <a:blip r:embed="rId3"/>
          <a:srcRect l="46413" t="35935" r="6848" b="8772"/>
          <a:stretch/>
        </p:blipFill>
        <p:spPr>
          <a:xfrm>
            <a:off x="3175960" y="2805417"/>
            <a:ext cx="5844918" cy="3887551"/>
          </a:xfrm>
          <a:prstGeom prst="rect">
            <a:avLst/>
          </a:prstGeom>
        </p:spPr>
      </p:pic>
    </p:spTree>
    <p:extLst>
      <p:ext uri="{BB962C8B-B14F-4D97-AF65-F5344CB8AC3E}">
        <p14:creationId xmlns:p14="http://schemas.microsoft.com/office/powerpoint/2010/main" val="375261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1"/>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2781" y="2539355"/>
            <a:ext cx="4730211" cy="1534886"/>
          </a:xfrm>
        </p:spPr>
        <p:txBody>
          <a:bodyPr>
            <a:normAutofit/>
          </a:bodyPr>
          <a:lstStyle/>
          <a:p>
            <a:pPr>
              <a:spcBef>
                <a:spcPts val="1000"/>
              </a:spcBef>
            </a:pPr>
            <a:r>
              <a:rPr lang="en-US" sz="3600" b="1" dirty="0">
                <a:solidFill>
                  <a:srgbClr val="FFC000"/>
                </a:solidFill>
                <a:ea typeface="+mj-lt"/>
                <a:cs typeface="+mj-lt"/>
              </a:rPr>
              <a:t>Reflections: Address a Common Experience</a:t>
            </a:r>
            <a:endParaRPr lang="en-US" sz="4800" dirty="0"/>
          </a:p>
        </p:txBody>
      </p:sp>
      <p:pic>
        <p:nvPicPr>
          <p:cNvPr id="7" name="Picture 6">
            <a:extLst>
              <a:ext uri="{FF2B5EF4-FFF2-40B4-BE49-F238E27FC236}">
                <a16:creationId xmlns:a16="http://schemas.microsoft.com/office/drawing/2014/main" id="{54C41C4C-342D-4AE4-BB72-73BF61CCED62}"/>
              </a:ext>
            </a:extLst>
          </p:cNvPr>
          <p:cNvPicPr>
            <a:picLocks noChangeAspect="1"/>
          </p:cNvPicPr>
          <p:nvPr/>
        </p:nvPicPr>
        <p:blipFill>
          <a:blip r:embed="rId3"/>
          <a:stretch>
            <a:fillRect/>
          </a:stretch>
        </p:blipFill>
        <p:spPr>
          <a:xfrm>
            <a:off x="4984735" y="2286001"/>
            <a:ext cx="7033094" cy="4122702"/>
          </a:xfrm>
          <a:prstGeom prst="rect">
            <a:avLst/>
          </a:prstGeom>
        </p:spPr>
      </p:pic>
    </p:spTree>
    <p:extLst>
      <p:ext uri="{BB962C8B-B14F-4D97-AF65-F5344CB8AC3E}">
        <p14:creationId xmlns:p14="http://schemas.microsoft.com/office/powerpoint/2010/main" val="55031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1"/>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189489" y="2783977"/>
            <a:ext cx="4676698" cy="1505788"/>
          </a:xfrm>
        </p:spPr>
        <p:txBody>
          <a:bodyPr>
            <a:normAutofit/>
          </a:bodyPr>
          <a:lstStyle/>
          <a:p>
            <a:pPr algn="ctr">
              <a:spcBef>
                <a:spcPts val="1000"/>
              </a:spcBef>
            </a:pPr>
            <a:r>
              <a:rPr lang="en-US" sz="3600" b="1" dirty="0">
                <a:solidFill>
                  <a:srgbClr val="FFC000"/>
                </a:solidFill>
                <a:ea typeface="+mj-lt"/>
                <a:cs typeface="+mj-lt"/>
              </a:rPr>
              <a:t>Reflections: Address a Common Experience</a:t>
            </a:r>
            <a:endParaRPr lang="en-US" sz="4800" dirty="0"/>
          </a:p>
        </p:txBody>
      </p:sp>
      <p:pic>
        <p:nvPicPr>
          <p:cNvPr id="8" name="Picture 7">
            <a:extLst>
              <a:ext uri="{FF2B5EF4-FFF2-40B4-BE49-F238E27FC236}">
                <a16:creationId xmlns:a16="http://schemas.microsoft.com/office/drawing/2014/main" id="{6D044FB3-A31A-4AE9-9B07-EDDBA00525D9}"/>
              </a:ext>
            </a:extLst>
          </p:cNvPr>
          <p:cNvPicPr>
            <a:picLocks noChangeAspect="1"/>
          </p:cNvPicPr>
          <p:nvPr/>
        </p:nvPicPr>
        <p:blipFill>
          <a:blip r:embed="rId3"/>
          <a:stretch>
            <a:fillRect/>
          </a:stretch>
        </p:blipFill>
        <p:spPr>
          <a:xfrm>
            <a:off x="6719704" y="1947513"/>
            <a:ext cx="4489316" cy="4684504"/>
          </a:xfrm>
          <a:prstGeom prst="rect">
            <a:avLst/>
          </a:prstGeom>
        </p:spPr>
      </p:pic>
    </p:spTree>
    <p:extLst>
      <p:ext uri="{BB962C8B-B14F-4D97-AF65-F5344CB8AC3E}">
        <p14:creationId xmlns:p14="http://schemas.microsoft.com/office/powerpoint/2010/main" val="380849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ctrTitle"/>
          </p:nvPr>
        </p:nvSpPr>
        <p:spPr>
          <a:xfrm>
            <a:off x="2420" y="1640275"/>
            <a:ext cx="12191999" cy="873432"/>
          </a:xfrm>
        </p:spPr>
        <p:txBody>
          <a:bodyPr>
            <a:normAutofit fontScale="90000"/>
          </a:bodyPr>
          <a:lstStyle/>
          <a:p>
            <a:pPr>
              <a:spcBef>
                <a:spcPts val="1000"/>
              </a:spcBef>
            </a:pPr>
            <a:r>
              <a:rPr lang="en-US" sz="3600" b="1" dirty="0">
                <a:solidFill>
                  <a:srgbClr val="FFC000"/>
                </a:solidFill>
                <a:ea typeface="+mj-lt"/>
                <a:cs typeface="+mj-lt"/>
              </a:rPr>
              <a:t>Videos: Bergamo, Italy / Connecting the class experience with the world</a:t>
            </a:r>
            <a:endParaRPr lang="en-US" dirty="0"/>
          </a:p>
        </p:txBody>
      </p:sp>
      <p:pic>
        <p:nvPicPr>
          <p:cNvPr id="7" name="Picture 6">
            <a:extLst>
              <a:ext uri="{FF2B5EF4-FFF2-40B4-BE49-F238E27FC236}">
                <a16:creationId xmlns:a16="http://schemas.microsoft.com/office/drawing/2014/main" id="{A96D757A-7B31-483D-88E3-F2EACE9CB89B}"/>
              </a:ext>
            </a:extLst>
          </p:cNvPr>
          <p:cNvPicPr>
            <a:picLocks noChangeAspect="1"/>
          </p:cNvPicPr>
          <p:nvPr/>
        </p:nvPicPr>
        <p:blipFill>
          <a:blip r:embed="rId3"/>
          <a:stretch>
            <a:fillRect/>
          </a:stretch>
        </p:blipFill>
        <p:spPr>
          <a:xfrm>
            <a:off x="2415446" y="2579023"/>
            <a:ext cx="7283725" cy="4095096"/>
          </a:xfrm>
          <a:prstGeom prst="rect">
            <a:avLst/>
          </a:prstGeom>
        </p:spPr>
      </p:pic>
    </p:spTree>
    <p:extLst>
      <p:ext uri="{BB962C8B-B14F-4D97-AF65-F5344CB8AC3E}">
        <p14:creationId xmlns:p14="http://schemas.microsoft.com/office/powerpoint/2010/main" val="321234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ctrTitle"/>
          </p:nvPr>
        </p:nvSpPr>
        <p:spPr>
          <a:xfrm>
            <a:off x="2420" y="1640275"/>
            <a:ext cx="12191999" cy="873432"/>
          </a:xfrm>
        </p:spPr>
        <p:txBody>
          <a:bodyPr>
            <a:normAutofit/>
          </a:bodyPr>
          <a:lstStyle/>
          <a:p>
            <a:pPr>
              <a:spcBef>
                <a:spcPts val="1000"/>
              </a:spcBef>
            </a:pPr>
            <a:r>
              <a:rPr lang="en-US" sz="3600" b="1" dirty="0">
                <a:solidFill>
                  <a:srgbClr val="FFC000"/>
                </a:solidFill>
                <a:ea typeface="+mj-lt"/>
                <a:cs typeface="+mj-lt"/>
              </a:rPr>
              <a:t>Videos: Sister Jean’s Message of Hope</a:t>
            </a:r>
            <a:endParaRPr lang="en-US" dirty="0"/>
          </a:p>
        </p:txBody>
      </p:sp>
      <p:pic>
        <p:nvPicPr>
          <p:cNvPr id="8" name="Picture 7">
            <a:extLst>
              <a:ext uri="{FF2B5EF4-FFF2-40B4-BE49-F238E27FC236}">
                <a16:creationId xmlns:a16="http://schemas.microsoft.com/office/drawing/2014/main" id="{7C4357B1-FD28-4F61-ACC4-10140B33AD5C}"/>
              </a:ext>
            </a:extLst>
          </p:cNvPr>
          <p:cNvPicPr>
            <a:picLocks noChangeAspect="1"/>
          </p:cNvPicPr>
          <p:nvPr/>
        </p:nvPicPr>
        <p:blipFill>
          <a:blip r:embed="rId3"/>
          <a:stretch>
            <a:fillRect/>
          </a:stretch>
        </p:blipFill>
        <p:spPr>
          <a:xfrm>
            <a:off x="2463673" y="2602683"/>
            <a:ext cx="7269492" cy="4087094"/>
          </a:xfrm>
          <a:prstGeom prst="rect">
            <a:avLst/>
          </a:prstGeom>
        </p:spPr>
      </p:pic>
    </p:spTree>
    <p:extLst>
      <p:ext uri="{BB962C8B-B14F-4D97-AF65-F5344CB8AC3E}">
        <p14:creationId xmlns:p14="http://schemas.microsoft.com/office/powerpoint/2010/main" val="1147637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ctrTitle"/>
          </p:nvPr>
        </p:nvSpPr>
        <p:spPr>
          <a:xfrm>
            <a:off x="2420" y="1640275"/>
            <a:ext cx="12191999" cy="873432"/>
          </a:xfrm>
        </p:spPr>
        <p:txBody>
          <a:bodyPr>
            <a:normAutofit/>
          </a:bodyPr>
          <a:lstStyle/>
          <a:p>
            <a:pPr>
              <a:spcBef>
                <a:spcPts val="1000"/>
              </a:spcBef>
            </a:pPr>
            <a:r>
              <a:rPr lang="en-US" sz="3600" b="1" dirty="0">
                <a:solidFill>
                  <a:srgbClr val="FFC000"/>
                </a:solidFill>
                <a:ea typeface="+mj-lt"/>
                <a:cs typeface="+mj-lt"/>
              </a:rPr>
              <a:t>Levity: Using humor to connect to the Chicago community</a:t>
            </a:r>
            <a:endParaRPr lang="en-US" dirty="0"/>
          </a:p>
        </p:txBody>
      </p:sp>
      <p:pic>
        <p:nvPicPr>
          <p:cNvPr id="7" name="Picture 6">
            <a:extLst>
              <a:ext uri="{FF2B5EF4-FFF2-40B4-BE49-F238E27FC236}">
                <a16:creationId xmlns:a16="http://schemas.microsoft.com/office/drawing/2014/main" id="{296E6E36-AF82-43D7-B963-3C8A4E0E4D29}"/>
              </a:ext>
            </a:extLst>
          </p:cNvPr>
          <p:cNvPicPr>
            <a:picLocks noChangeAspect="1"/>
          </p:cNvPicPr>
          <p:nvPr/>
        </p:nvPicPr>
        <p:blipFill>
          <a:blip r:embed="rId3"/>
          <a:stretch>
            <a:fillRect/>
          </a:stretch>
        </p:blipFill>
        <p:spPr>
          <a:xfrm>
            <a:off x="3970760" y="2513707"/>
            <a:ext cx="4255317" cy="4255317"/>
          </a:xfrm>
          <a:prstGeom prst="rect">
            <a:avLst/>
          </a:prstGeom>
        </p:spPr>
      </p:pic>
    </p:spTree>
    <p:extLst>
      <p:ext uri="{BB962C8B-B14F-4D97-AF65-F5344CB8AC3E}">
        <p14:creationId xmlns:p14="http://schemas.microsoft.com/office/powerpoint/2010/main" val="251342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ctrTitle"/>
          </p:nvPr>
        </p:nvSpPr>
        <p:spPr>
          <a:xfrm>
            <a:off x="2420" y="1640275"/>
            <a:ext cx="12191999" cy="873432"/>
          </a:xfrm>
        </p:spPr>
        <p:txBody>
          <a:bodyPr>
            <a:normAutofit/>
          </a:bodyPr>
          <a:lstStyle/>
          <a:p>
            <a:pPr>
              <a:spcBef>
                <a:spcPts val="1000"/>
              </a:spcBef>
            </a:pPr>
            <a:r>
              <a:rPr lang="en-US" sz="3600" b="1" dirty="0">
                <a:solidFill>
                  <a:srgbClr val="FFC000"/>
                </a:solidFill>
                <a:ea typeface="+mj-lt"/>
                <a:cs typeface="+mj-lt"/>
              </a:rPr>
              <a:t>Levity: Using humor to connect to the Chicago community</a:t>
            </a:r>
            <a:endParaRPr lang="en-US" dirty="0"/>
          </a:p>
        </p:txBody>
      </p:sp>
      <p:pic>
        <p:nvPicPr>
          <p:cNvPr id="8" name="Picture 7">
            <a:extLst>
              <a:ext uri="{FF2B5EF4-FFF2-40B4-BE49-F238E27FC236}">
                <a16:creationId xmlns:a16="http://schemas.microsoft.com/office/drawing/2014/main" id="{8D6EBEA2-2ADF-4710-924D-D50C5ABE27DC}"/>
              </a:ext>
            </a:extLst>
          </p:cNvPr>
          <p:cNvPicPr>
            <a:picLocks noChangeAspect="1"/>
          </p:cNvPicPr>
          <p:nvPr/>
        </p:nvPicPr>
        <p:blipFill>
          <a:blip r:embed="rId3"/>
          <a:stretch>
            <a:fillRect/>
          </a:stretch>
        </p:blipFill>
        <p:spPr>
          <a:xfrm>
            <a:off x="4149623" y="2513707"/>
            <a:ext cx="3897592" cy="4344293"/>
          </a:xfrm>
          <a:prstGeom prst="rect">
            <a:avLst/>
          </a:prstGeom>
        </p:spPr>
      </p:pic>
    </p:spTree>
    <p:extLst>
      <p:ext uri="{BB962C8B-B14F-4D97-AF65-F5344CB8AC3E}">
        <p14:creationId xmlns:p14="http://schemas.microsoft.com/office/powerpoint/2010/main" val="4196431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ctrTitle"/>
          </p:nvPr>
        </p:nvSpPr>
        <p:spPr>
          <a:xfrm>
            <a:off x="2420" y="1640275"/>
            <a:ext cx="12191999" cy="873432"/>
          </a:xfrm>
        </p:spPr>
        <p:txBody>
          <a:bodyPr>
            <a:normAutofit/>
          </a:bodyPr>
          <a:lstStyle/>
          <a:p>
            <a:pPr>
              <a:spcBef>
                <a:spcPts val="1000"/>
              </a:spcBef>
            </a:pPr>
            <a:r>
              <a:rPr lang="en-US" sz="3600" b="1" dirty="0">
                <a:solidFill>
                  <a:srgbClr val="FFC000"/>
                </a:solidFill>
                <a:ea typeface="+mj-lt"/>
                <a:cs typeface="+mj-lt"/>
              </a:rPr>
              <a:t>Levity: Using humor to connect to the Chicago community</a:t>
            </a:r>
            <a:endParaRPr lang="en-US" dirty="0"/>
          </a:p>
        </p:txBody>
      </p:sp>
      <p:pic>
        <p:nvPicPr>
          <p:cNvPr id="7" name="Picture 6">
            <a:extLst>
              <a:ext uri="{FF2B5EF4-FFF2-40B4-BE49-F238E27FC236}">
                <a16:creationId xmlns:a16="http://schemas.microsoft.com/office/drawing/2014/main" id="{4C6058DD-DFA8-4FB4-8345-67746E4D369F}"/>
              </a:ext>
            </a:extLst>
          </p:cNvPr>
          <p:cNvPicPr>
            <a:picLocks noChangeAspect="1"/>
          </p:cNvPicPr>
          <p:nvPr/>
        </p:nvPicPr>
        <p:blipFill>
          <a:blip r:embed="rId3"/>
          <a:stretch>
            <a:fillRect/>
          </a:stretch>
        </p:blipFill>
        <p:spPr>
          <a:xfrm>
            <a:off x="4480325" y="2602683"/>
            <a:ext cx="3236187" cy="4255317"/>
          </a:xfrm>
          <a:prstGeom prst="rect">
            <a:avLst/>
          </a:prstGeom>
        </p:spPr>
      </p:pic>
    </p:spTree>
    <p:extLst>
      <p:ext uri="{BB962C8B-B14F-4D97-AF65-F5344CB8AC3E}">
        <p14:creationId xmlns:p14="http://schemas.microsoft.com/office/powerpoint/2010/main" val="313431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85DA88-2514-4D28-81C9-6E78179C404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0927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0" y="1900463"/>
            <a:ext cx="12191999" cy="653537"/>
          </a:xfrm>
        </p:spPr>
        <p:txBody>
          <a:bodyPr>
            <a:normAutofit/>
          </a:bodyPr>
          <a:lstStyle/>
          <a:p>
            <a:pPr>
              <a:spcBef>
                <a:spcPts val="1000"/>
              </a:spcBef>
            </a:pPr>
            <a:r>
              <a:rPr lang="en-US" sz="3600" b="1" dirty="0">
                <a:solidFill>
                  <a:srgbClr val="FFC000"/>
                </a:solidFill>
                <a:ea typeface="+mj-lt"/>
                <a:cs typeface="+mj-lt"/>
              </a:rPr>
              <a:t>Building Community Intentionally</a:t>
            </a:r>
            <a:endParaRPr lang="en-US" sz="5400" b="1"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542769" y="2899364"/>
            <a:ext cx="725755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cs typeface="Calibri"/>
              </a:rPr>
              <a:t>Why community?</a:t>
            </a:r>
          </a:p>
          <a:p>
            <a:pPr marL="342900" indent="-342900">
              <a:buFont typeface="Arial" panose="020B0604020202020204" pitchFamily="34" charset="0"/>
              <a:buChar char="•"/>
            </a:pPr>
            <a:r>
              <a:rPr lang="en-US" sz="2400" dirty="0">
                <a:cs typeface="Calibri"/>
              </a:rPr>
              <a:t>How to cultivate a sense of belonging?</a:t>
            </a:r>
          </a:p>
          <a:p>
            <a:pPr marL="342900" indent="-342900">
              <a:buFont typeface="Arial" panose="020B0604020202020204" pitchFamily="34" charset="0"/>
              <a:buChar char="•"/>
            </a:pPr>
            <a:r>
              <a:rPr lang="en-US" sz="2400" dirty="0">
                <a:cs typeface="Calibri"/>
              </a:rPr>
              <a:t>What modifications to make in course design?</a:t>
            </a:r>
          </a:p>
          <a:p>
            <a:pPr marL="342900" indent="-342900">
              <a:buFont typeface="Arial" panose="020B0604020202020204" pitchFamily="34" charset="0"/>
              <a:buChar char="•"/>
            </a:pPr>
            <a:endParaRPr lang="en-US" sz="2400" dirty="0">
              <a:cs typeface="Calibri"/>
            </a:endParaRPr>
          </a:p>
          <a:p>
            <a:pPr marL="342900" indent="-342900">
              <a:buFont typeface="Arial" panose="020B0604020202020204" pitchFamily="34" charset="0"/>
              <a:buChar char="•"/>
            </a:pPr>
            <a:endParaRPr lang="en-US" sz="2400" dirty="0">
              <a:cs typeface="Calibri"/>
            </a:endParaRPr>
          </a:p>
          <a:p>
            <a:pPr marL="342900" indent="-342900">
              <a:buFont typeface="Arial" panose="020B0604020202020204" pitchFamily="34" charset="0"/>
              <a:buChar char="•"/>
            </a:pPr>
            <a:r>
              <a:rPr lang="en-US" sz="2400" dirty="0">
                <a:cs typeface="Calibri"/>
              </a:rPr>
              <a:t>One commonly cited model: ‘Community of Inquiry’ theoretical framework</a:t>
            </a:r>
          </a:p>
          <a:p>
            <a:pPr marL="800100" lvl="1" indent="-342900">
              <a:buFont typeface="Arial" panose="020B0604020202020204" pitchFamily="34" charset="0"/>
              <a:buChar char="•"/>
            </a:pPr>
            <a:r>
              <a:rPr lang="en-US" sz="2400" dirty="0">
                <a:cs typeface="Calibri"/>
              </a:rPr>
              <a:t>Garrison, D.R., Anderson, T., &amp; Archer, W. (2000)</a:t>
            </a:r>
          </a:p>
        </p:txBody>
      </p:sp>
      <p:graphicFrame>
        <p:nvGraphicFramePr>
          <p:cNvPr id="10" name="Diagram 9" descr="Modifed version of the Community of Inquiry theoretical framework">
            <a:extLst>
              <a:ext uri="{FF2B5EF4-FFF2-40B4-BE49-F238E27FC236}">
                <a16:creationId xmlns:a16="http://schemas.microsoft.com/office/drawing/2014/main" id="{1813D2F2-8758-C945-99CB-3DFB8B082492}"/>
              </a:ext>
            </a:extLst>
          </p:cNvPr>
          <p:cNvGraphicFramePr/>
          <p:nvPr>
            <p:extLst>
              <p:ext uri="{D42A27DB-BD31-4B8C-83A1-F6EECF244321}">
                <p14:modId xmlns:p14="http://schemas.microsoft.com/office/powerpoint/2010/main" val="1748463268"/>
              </p:ext>
            </p:extLst>
          </p:nvPr>
        </p:nvGraphicFramePr>
        <p:xfrm>
          <a:off x="7794884" y="3322594"/>
          <a:ext cx="3864131" cy="3170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8B1A4A2F-E95B-BD41-88CD-CD6E9263AB76}"/>
              </a:ext>
            </a:extLst>
          </p:cNvPr>
          <p:cNvSpPr txBox="1"/>
          <p:nvPr/>
        </p:nvSpPr>
        <p:spPr>
          <a:xfrm>
            <a:off x="10614551" y="3538885"/>
            <a:ext cx="1479892" cy="707886"/>
          </a:xfrm>
          <a:prstGeom prst="rect">
            <a:avLst/>
          </a:prstGeom>
          <a:noFill/>
        </p:spPr>
        <p:txBody>
          <a:bodyPr wrap="none" rtlCol="0">
            <a:spAutoFit/>
          </a:bodyPr>
          <a:lstStyle/>
          <a:p>
            <a:r>
              <a:rPr lang="en-US" sz="2000" b="1" dirty="0">
                <a:solidFill>
                  <a:srgbClr val="0070C0"/>
                </a:solidFill>
              </a:rPr>
              <a:t>LEARNING</a:t>
            </a:r>
          </a:p>
          <a:p>
            <a:r>
              <a:rPr lang="en-US" sz="2000" b="1" dirty="0">
                <a:solidFill>
                  <a:srgbClr val="0070C0"/>
                </a:solidFill>
              </a:rPr>
              <a:t>EXPERIENCE</a:t>
            </a:r>
          </a:p>
        </p:txBody>
      </p:sp>
      <p:sp>
        <p:nvSpPr>
          <p:cNvPr id="13" name="Triangle 17">
            <a:extLst>
              <a:ext uri="{FF2B5EF4-FFF2-40B4-BE49-F238E27FC236}">
                <a16:creationId xmlns:a16="http://schemas.microsoft.com/office/drawing/2014/main" id="{BDE96216-4F7B-C543-99B4-BBEA5C86C5E0}"/>
              </a:ext>
            </a:extLst>
          </p:cNvPr>
          <p:cNvSpPr>
            <a:spLocks noChangeAspect="1"/>
          </p:cNvSpPr>
          <p:nvPr/>
        </p:nvSpPr>
        <p:spPr>
          <a:xfrm>
            <a:off x="9428343" y="4624903"/>
            <a:ext cx="548640" cy="5656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E8D4850-646E-F641-A4E1-F28BDF66E0B5}"/>
              </a:ext>
            </a:extLst>
          </p:cNvPr>
          <p:cNvCxnSpPr>
            <a:cxnSpLocks/>
          </p:cNvCxnSpPr>
          <p:nvPr/>
        </p:nvCxnSpPr>
        <p:spPr>
          <a:xfrm flipH="1">
            <a:off x="9842968" y="4219562"/>
            <a:ext cx="1060109" cy="763418"/>
          </a:xfrm>
          <a:prstGeom prst="straightConnector1">
            <a:avLst/>
          </a:prstGeom>
          <a:ln w="28575">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60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1"/>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0" y="1857193"/>
            <a:ext cx="12189581" cy="664840"/>
          </a:xfrm>
        </p:spPr>
        <p:txBody>
          <a:bodyPr>
            <a:normAutofit/>
          </a:bodyPr>
          <a:lstStyle/>
          <a:p>
            <a:pPr>
              <a:spcBef>
                <a:spcPts val="1000"/>
              </a:spcBef>
            </a:pPr>
            <a:r>
              <a:rPr lang="en-US" sz="3600" b="1" dirty="0">
                <a:solidFill>
                  <a:srgbClr val="FFC000"/>
                </a:solidFill>
                <a:ea typeface="+mj-lt"/>
                <a:cs typeface="+mj-lt"/>
              </a:rPr>
              <a:t>Wellness Check</a:t>
            </a:r>
            <a:endParaRPr lang="en-US" sz="7200" dirty="0"/>
          </a:p>
        </p:txBody>
      </p:sp>
      <p:sp>
        <p:nvSpPr>
          <p:cNvPr id="2" name="TextBox 1">
            <a:extLst>
              <a:ext uri="{FF2B5EF4-FFF2-40B4-BE49-F238E27FC236}">
                <a16:creationId xmlns:a16="http://schemas.microsoft.com/office/drawing/2014/main" id="{5FB8D865-99DE-466C-80C1-8E41BC0D7166}"/>
              </a:ext>
            </a:extLst>
          </p:cNvPr>
          <p:cNvSpPr txBox="1"/>
          <p:nvPr/>
        </p:nvSpPr>
        <p:spPr>
          <a:xfrm>
            <a:off x="741328" y="2774775"/>
            <a:ext cx="10714181"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Please make sure that you continue to take good care of yourselves, both physically and emotionally. It is nearly impossible not to feel some stress at this time.</a:t>
            </a:r>
          </a:p>
          <a:p>
            <a:endParaRPr lang="en-US" sz="2400" dirty="0">
              <a:ea typeface="+mn-lt"/>
              <a:cs typeface="+mn-lt"/>
            </a:endParaRPr>
          </a:p>
          <a:p>
            <a:r>
              <a:rPr lang="en-US" sz="2400" dirty="0">
                <a:ea typeface="+mn-lt"/>
                <a:cs typeface="+mn-lt"/>
              </a:rPr>
              <a:t>If you feel your stress levels are not manageable, please contact your academic advisor or the Wellness Center (virtually) for additional assistance. </a:t>
            </a:r>
          </a:p>
          <a:p>
            <a:endParaRPr lang="en-US" sz="2400" b="1" dirty="0">
              <a:solidFill>
                <a:srgbClr val="922247"/>
              </a:solidFill>
              <a:ea typeface="+mn-lt"/>
              <a:cs typeface="+mn-lt"/>
            </a:endParaRPr>
          </a:p>
          <a:p>
            <a:pPr algn="ctr"/>
            <a:r>
              <a:rPr lang="en-US" sz="2400" b="1" dirty="0">
                <a:solidFill>
                  <a:srgbClr val="922247"/>
                </a:solidFill>
                <a:ea typeface="+mn-lt"/>
                <a:cs typeface="+mn-lt"/>
              </a:rPr>
              <a:t>The number to the Wellness Center is 773-508-2530, Option 3.</a:t>
            </a:r>
            <a:endParaRPr lang="en-US" sz="2400" dirty="0">
              <a:ea typeface="+mn-lt"/>
              <a:cs typeface="+mn-lt"/>
            </a:endParaRPr>
          </a:p>
          <a:p>
            <a:endParaRPr lang="en-US" dirty="0"/>
          </a:p>
        </p:txBody>
      </p:sp>
    </p:spTree>
    <p:extLst>
      <p:ext uri="{BB962C8B-B14F-4D97-AF65-F5344CB8AC3E}">
        <p14:creationId xmlns:p14="http://schemas.microsoft.com/office/powerpoint/2010/main" val="177921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2420" y="1911927"/>
            <a:ext cx="12191999" cy="595046"/>
          </a:xfrm>
        </p:spPr>
        <p:txBody>
          <a:bodyPr>
            <a:normAutofit/>
          </a:bodyPr>
          <a:lstStyle/>
          <a:p>
            <a:pPr>
              <a:spcBef>
                <a:spcPts val="1000"/>
              </a:spcBef>
            </a:pPr>
            <a:r>
              <a:rPr lang="en-US" sz="3600" b="1" dirty="0">
                <a:solidFill>
                  <a:srgbClr val="FFC000"/>
                </a:solidFill>
                <a:ea typeface="+mj-lt"/>
                <a:cs typeface="+mj-lt"/>
              </a:rPr>
              <a:t>Asynchronous Ice Breakers</a:t>
            </a:r>
            <a:endParaRPr lang="en-US" sz="3600" dirty="0">
              <a:ea typeface="+mj-lt"/>
              <a:cs typeface="+mj-lt"/>
            </a:endParaRPr>
          </a:p>
        </p:txBody>
      </p:sp>
      <p:sp>
        <p:nvSpPr>
          <p:cNvPr id="2" name="TextBox 1">
            <a:extLst>
              <a:ext uri="{FF2B5EF4-FFF2-40B4-BE49-F238E27FC236}">
                <a16:creationId xmlns:a16="http://schemas.microsoft.com/office/drawing/2014/main" id="{5FB8D865-99DE-466C-80C1-8E41BC0D7166}"/>
              </a:ext>
            </a:extLst>
          </p:cNvPr>
          <p:cNvSpPr txBox="1"/>
          <p:nvPr/>
        </p:nvSpPr>
        <p:spPr>
          <a:xfrm>
            <a:off x="810601" y="2588282"/>
            <a:ext cx="105756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ea typeface="+mn-lt"/>
                <a:cs typeface="+mn-lt"/>
              </a:rPr>
              <a:t>Use empathy to connect to the current communal situation</a:t>
            </a:r>
          </a:p>
          <a:p>
            <a:pPr marL="285750" indent="-285750">
              <a:buFont typeface="Arial" panose="020B0604020202020204" pitchFamily="34" charset="0"/>
              <a:buChar char="•"/>
            </a:pPr>
            <a:r>
              <a:rPr lang="en-US" sz="2400" dirty="0">
                <a:ea typeface="+mn-lt"/>
                <a:cs typeface="+mn-lt"/>
              </a:rPr>
              <a:t>Inject humor to keep students engaged</a:t>
            </a:r>
          </a:p>
          <a:p>
            <a:pPr marL="285750" indent="-285750">
              <a:buFont typeface="Arial" panose="020B0604020202020204" pitchFamily="34" charset="0"/>
              <a:buChar char="•"/>
            </a:pPr>
            <a:r>
              <a:rPr lang="en-US" sz="2400" dirty="0">
                <a:ea typeface="+mn-lt"/>
                <a:cs typeface="+mn-lt"/>
              </a:rPr>
              <a:t>Provide an outlet for critical messaging</a:t>
            </a:r>
          </a:p>
        </p:txBody>
      </p:sp>
    </p:spTree>
    <p:extLst>
      <p:ext uri="{BB962C8B-B14F-4D97-AF65-F5344CB8AC3E}">
        <p14:creationId xmlns:p14="http://schemas.microsoft.com/office/powerpoint/2010/main" val="147368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FFBFB-F9B8-45CB-B15F-E4F1D3DF285E}"/>
              </a:ext>
            </a:extLst>
          </p:cNvPr>
          <p:cNvSpPr/>
          <p:nvPr/>
        </p:nvSpPr>
        <p:spPr>
          <a:xfrm>
            <a:off x="5564" y="-4166"/>
            <a:ext cx="12192000" cy="1834784"/>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7" name="Title 8">
            <a:extLst>
              <a:ext uri="{FF2B5EF4-FFF2-40B4-BE49-F238E27FC236}">
                <a16:creationId xmlns:a16="http://schemas.microsoft.com/office/drawing/2014/main" id="{BB52A5F2-B2B5-4448-BD7F-706FAC769FB0}"/>
              </a:ext>
            </a:extLst>
          </p:cNvPr>
          <p:cNvSpPr txBox="1">
            <a:spLocks/>
          </p:cNvSpPr>
          <p:nvPr/>
        </p:nvSpPr>
        <p:spPr>
          <a:xfrm>
            <a:off x="612342" y="2391948"/>
            <a:ext cx="10978443" cy="13551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Bef>
                <a:spcPts val="1000"/>
              </a:spcBef>
            </a:pPr>
            <a:r>
              <a:rPr lang="en-US" b="1" dirty="0">
                <a:solidFill>
                  <a:srgbClr val="FFC000"/>
                </a:solidFill>
                <a:ea typeface="+mj-lt"/>
                <a:cs typeface="+mj-lt"/>
              </a:rPr>
              <a:t>Synchronous Ice Breakers</a:t>
            </a:r>
            <a:endParaRPr lang="en-US" dirty="0">
              <a:ea typeface="+mj-lt"/>
              <a:cs typeface="+mj-lt"/>
            </a:endParaRPr>
          </a:p>
        </p:txBody>
      </p:sp>
    </p:spTree>
    <p:extLst>
      <p:ext uri="{BB962C8B-B14F-4D97-AF65-F5344CB8AC3E}">
        <p14:creationId xmlns:p14="http://schemas.microsoft.com/office/powerpoint/2010/main" val="297420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9405" y="1904506"/>
            <a:ext cx="12191999" cy="625828"/>
          </a:xfrm>
        </p:spPr>
        <p:txBody>
          <a:bodyPr>
            <a:normAutofit/>
          </a:bodyPr>
          <a:lstStyle/>
          <a:p>
            <a:pPr>
              <a:spcBef>
                <a:spcPts val="1000"/>
              </a:spcBef>
            </a:pPr>
            <a:r>
              <a:rPr lang="en-US" sz="3600" b="1" dirty="0">
                <a:solidFill>
                  <a:srgbClr val="FFC000"/>
                </a:solidFill>
                <a:ea typeface="+mj-lt"/>
                <a:cs typeface="+mj-lt"/>
              </a:rPr>
              <a:t>Introductory Ice Breakers</a:t>
            </a:r>
            <a:endParaRPr lang="en-US"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718238" y="2604222"/>
            <a:ext cx="1076036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These are used to introduce participants to each other and to facilitate conversation amongst them.</a:t>
            </a:r>
          </a:p>
          <a:p>
            <a:endParaRPr lang="en-US" sz="2000" b="1" dirty="0">
              <a:solidFill>
                <a:srgbClr val="922247"/>
              </a:solidFill>
            </a:endParaRPr>
          </a:p>
          <a:p>
            <a:r>
              <a:rPr lang="en-US" sz="2000" b="1" dirty="0">
                <a:solidFill>
                  <a:srgbClr val="922247"/>
                </a:solidFill>
              </a:rPr>
              <a:t>The Little Known Fact: </a:t>
            </a:r>
          </a:p>
          <a:p>
            <a:r>
              <a:rPr lang="en-US" sz="2000" dirty="0"/>
              <a:t>Ask participants to share their name, department or role in the organization, length of service, and one little known fact about themselves. This “little known fact” becomes a humanizing element that can help break down differences such as grade/status in future interaction.</a:t>
            </a:r>
          </a:p>
          <a:p>
            <a:endParaRPr lang="en-US" sz="2000" dirty="0">
              <a:solidFill>
                <a:srgbClr val="922247"/>
              </a:solidFill>
            </a:endParaRPr>
          </a:p>
          <a:p>
            <a:r>
              <a:rPr lang="en-US" sz="2000" b="1" dirty="0">
                <a:solidFill>
                  <a:srgbClr val="922247"/>
                </a:solidFill>
              </a:rPr>
              <a:t>True or False: </a:t>
            </a:r>
          </a:p>
          <a:p>
            <a:r>
              <a:rPr lang="en-US" sz="2000" dirty="0"/>
              <a:t>Ask your participants to introduce themselves and make three or four statements about themselves, one of which is false. Now get the rest of the group to vote on which fact is false. As well as getting to know each other as individuals, this exercise helps to start interaction within the group.</a:t>
            </a:r>
          </a:p>
        </p:txBody>
      </p:sp>
      <p:sp>
        <p:nvSpPr>
          <p:cNvPr id="8" name="Rectangle 7">
            <a:extLst>
              <a:ext uri="{FF2B5EF4-FFF2-40B4-BE49-F238E27FC236}">
                <a16:creationId xmlns:a16="http://schemas.microsoft.com/office/drawing/2014/main" id="{4799BDC8-85A3-40F9-B168-FDF8FCAE1E7D}"/>
              </a:ext>
            </a:extLst>
          </p:cNvPr>
          <p:cNvSpPr/>
          <p:nvPr/>
        </p:nvSpPr>
        <p:spPr>
          <a:xfrm>
            <a:off x="718238" y="6192573"/>
            <a:ext cx="5800627" cy="369332"/>
          </a:xfrm>
          <a:prstGeom prst="rect">
            <a:avLst/>
          </a:prstGeom>
        </p:spPr>
        <p:txBody>
          <a:bodyPr wrap="none">
            <a:spAutoFit/>
          </a:bodyPr>
          <a:lstStyle/>
          <a:p>
            <a:r>
              <a:rPr lang="en-US" dirty="0">
                <a:hlinkClick r:id="rId3"/>
              </a:rPr>
              <a:t>https://www.mindtools.com/pages/article/newLDR_76.htm</a:t>
            </a:r>
            <a:endParaRPr lang="en-US" dirty="0"/>
          </a:p>
        </p:txBody>
      </p:sp>
    </p:spTree>
    <p:extLst>
      <p:ext uri="{BB962C8B-B14F-4D97-AF65-F5344CB8AC3E}">
        <p14:creationId xmlns:p14="http://schemas.microsoft.com/office/powerpoint/2010/main" val="284472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9405" y="1904506"/>
            <a:ext cx="12191999" cy="625828"/>
          </a:xfrm>
        </p:spPr>
        <p:txBody>
          <a:bodyPr>
            <a:normAutofit/>
          </a:bodyPr>
          <a:lstStyle/>
          <a:p>
            <a:pPr>
              <a:spcBef>
                <a:spcPts val="1000"/>
              </a:spcBef>
            </a:pPr>
            <a:r>
              <a:rPr lang="en-US" sz="3600" b="1" dirty="0">
                <a:solidFill>
                  <a:srgbClr val="FFC000"/>
                </a:solidFill>
                <a:ea typeface="+mj-lt"/>
                <a:cs typeface="+mj-lt"/>
              </a:rPr>
              <a:t>Introductory Ice Breakers</a:t>
            </a:r>
            <a:endParaRPr lang="en-US"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718238" y="2604222"/>
            <a:ext cx="1076036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These are used to introduce participants to each other and to facilitate conversation amongst them.</a:t>
            </a:r>
          </a:p>
          <a:p>
            <a:endParaRPr lang="en-US" sz="2000" b="1" dirty="0">
              <a:solidFill>
                <a:srgbClr val="922247"/>
              </a:solidFill>
            </a:endParaRPr>
          </a:p>
          <a:p>
            <a:r>
              <a:rPr lang="en-US" sz="2000" b="1" dirty="0">
                <a:solidFill>
                  <a:srgbClr val="922247"/>
                </a:solidFill>
              </a:rPr>
              <a:t>Interviews:</a:t>
            </a:r>
          </a:p>
          <a:p>
            <a:r>
              <a:rPr lang="en-US" sz="2000" dirty="0"/>
              <a:t>Ask participants to get into twos. Each person then interviews his or her partner for a set time while paired up. When the group reconvenes, each person introduces their interviewee to the rest of the group.</a:t>
            </a:r>
          </a:p>
          <a:p>
            <a:endParaRPr lang="en-US" sz="2000" dirty="0">
              <a:solidFill>
                <a:srgbClr val="922247"/>
              </a:solidFill>
            </a:endParaRPr>
          </a:p>
          <a:p>
            <a:r>
              <a:rPr lang="en-US" sz="2000" b="1" dirty="0">
                <a:solidFill>
                  <a:srgbClr val="922247"/>
                </a:solidFill>
              </a:rPr>
              <a:t>Problem Solvers:</a:t>
            </a:r>
          </a:p>
          <a:p>
            <a:r>
              <a:rPr lang="en-US" sz="2000" dirty="0"/>
              <a:t>Ask participants to work in small groups. Create a simple problem scenario for them to work on in a short time. Once the group has analyzed the problem and prepared their feedback, ask each group, in turn, to present their analysis and solutions to the wider group.</a:t>
            </a:r>
          </a:p>
        </p:txBody>
      </p:sp>
      <p:sp>
        <p:nvSpPr>
          <p:cNvPr id="10" name="Rectangle 9">
            <a:extLst>
              <a:ext uri="{FF2B5EF4-FFF2-40B4-BE49-F238E27FC236}">
                <a16:creationId xmlns:a16="http://schemas.microsoft.com/office/drawing/2014/main" id="{4799BDC8-85A3-40F9-B168-FDF8FCAE1E7D}"/>
              </a:ext>
            </a:extLst>
          </p:cNvPr>
          <p:cNvSpPr/>
          <p:nvPr/>
        </p:nvSpPr>
        <p:spPr>
          <a:xfrm>
            <a:off x="718238" y="6377239"/>
            <a:ext cx="5800627" cy="369332"/>
          </a:xfrm>
          <a:prstGeom prst="rect">
            <a:avLst/>
          </a:prstGeom>
        </p:spPr>
        <p:txBody>
          <a:bodyPr wrap="none">
            <a:spAutoFit/>
          </a:bodyPr>
          <a:lstStyle/>
          <a:p>
            <a:r>
              <a:rPr lang="en-US" dirty="0">
                <a:hlinkClick r:id="rId3"/>
              </a:rPr>
              <a:t>https://www.mindtools.com/pages/article/newLDR_76.htm</a:t>
            </a:r>
            <a:endParaRPr lang="en-US" dirty="0"/>
          </a:p>
        </p:txBody>
      </p:sp>
    </p:spTree>
    <p:extLst>
      <p:ext uri="{BB962C8B-B14F-4D97-AF65-F5344CB8AC3E}">
        <p14:creationId xmlns:p14="http://schemas.microsoft.com/office/powerpoint/2010/main" val="2045905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FFBFB-F9B8-45CB-B15F-E4F1D3DF285E}"/>
              </a:ext>
            </a:extLst>
          </p:cNvPr>
          <p:cNvSpPr/>
          <p:nvPr/>
        </p:nvSpPr>
        <p:spPr>
          <a:xfrm>
            <a:off x="5564" y="-4166"/>
            <a:ext cx="12192000" cy="1834784"/>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7" name="Title 8">
            <a:extLst>
              <a:ext uri="{FF2B5EF4-FFF2-40B4-BE49-F238E27FC236}">
                <a16:creationId xmlns:a16="http://schemas.microsoft.com/office/drawing/2014/main" id="{BB52A5F2-B2B5-4448-BD7F-706FAC769FB0}"/>
              </a:ext>
            </a:extLst>
          </p:cNvPr>
          <p:cNvSpPr txBox="1">
            <a:spLocks/>
          </p:cNvSpPr>
          <p:nvPr/>
        </p:nvSpPr>
        <p:spPr>
          <a:xfrm>
            <a:off x="612342" y="2666268"/>
            <a:ext cx="10978443" cy="13551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Bef>
                <a:spcPts val="1000"/>
              </a:spcBef>
            </a:pPr>
            <a:r>
              <a:rPr lang="en-US" b="1" dirty="0">
                <a:solidFill>
                  <a:srgbClr val="FFC000"/>
                </a:solidFill>
                <a:ea typeface="+mj-lt"/>
                <a:cs typeface="+mj-lt"/>
              </a:rPr>
              <a:t>Data Labs</a:t>
            </a:r>
            <a:endParaRPr lang="en-US" dirty="0">
              <a:ea typeface="+mj-lt"/>
              <a:cs typeface="+mj-lt"/>
            </a:endParaRPr>
          </a:p>
        </p:txBody>
      </p:sp>
    </p:spTree>
    <p:extLst>
      <p:ext uri="{BB962C8B-B14F-4D97-AF65-F5344CB8AC3E}">
        <p14:creationId xmlns:p14="http://schemas.microsoft.com/office/powerpoint/2010/main" val="1865226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7FE907-130C-4C6B-9986-D8E50A2BAB1C}"/>
              </a:ext>
            </a:extLst>
          </p:cNvPr>
          <p:cNvPicPr>
            <a:picLocks noChangeAspect="1"/>
          </p:cNvPicPr>
          <p:nvPr/>
        </p:nvPicPr>
        <p:blipFill rotWithShape="1">
          <a:blip r:embed="rId2"/>
          <a:srcRect l="2826" r="2500" b="5679"/>
          <a:stretch/>
        </p:blipFill>
        <p:spPr>
          <a:xfrm>
            <a:off x="318054" y="230037"/>
            <a:ext cx="11542644" cy="6465388"/>
          </a:xfrm>
          <a:prstGeom prst="rect">
            <a:avLst/>
          </a:prstGeom>
        </p:spPr>
      </p:pic>
    </p:spTree>
    <p:extLst>
      <p:ext uri="{BB962C8B-B14F-4D97-AF65-F5344CB8AC3E}">
        <p14:creationId xmlns:p14="http://schemas.microsoft.com/office/powerpoint/2010/main" val="2621559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A4675-5CC2-41FB-91F1-8E0DBE56FC2A}"/>
              </a:ext>
            </a:extLst>
          </p:cNvPr>
          <p:cNvPicPr>
            <a:picLocks noChangeAspect="1"/>
          </p:cNvPicPr>
          <p:nvPr/>
        </p:nvPicPr>
        <p:blipFill rotWithShape="1">
          <a:blip r:embed="rId2"/>
          <a:srcRect l="17065" t="7129" r="19239" b="4905"/>
          <a:stretch/>
        </p:blipFill>
        <p:spPr>
          <a:xfrm>
            <a:off x="2062132" y="359229"/>
            <a:ext cx="8080613" cy="6274196"/>
          </a:xfrm>
          <a:prstGeom prst="rect">
            <a:avLst/>
          </a:prstGeom>
        </p:spPr>
      </p:pic>
      <p:sp>
        <p:nvSpPr>
          <p:cNvPr id="3" name="Rectangle 2">
            <a:extLst>
              <a:ext uri="{FF2B5EF4-FFF2-40B4-BE49-F238E27FC236}">
                <a16:creationId xmlns:a16="http://schemas.microsoft.com/office/drawing/2014/main" id="{AD2B61B1-65CD-4F89-BC4A-400D1BEF6E64}"/>
              </a:ext>
            </a:extLst>
          </p:cNvPr>
          <p:cNvSpPr/>
          <p:nvPr/>
        </p:nvSpPr>
        <p:spPr>
          <a:xfrm>
            <a:off x="5327374" y="1186732"/>
            <a:ext cx="4028661" cy="251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B7DE191-86F0-49BC-91FA-6B71DA4C1F8C}"/>
              </a:ext>
            </a:extLst>
          </p:cNvPr>
          <p:cNvSpPr/>
          <p:nvPr/>
        </p:nvSpPr>
        <p:spPr>
          <a:xfrm>
            <a:off x="5353879" y="2374128"/>
            <a:ext cx="4061791" cy="2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320E664-FFA5-45EE-8A81-FE2AB28C6566}"/>
              </a:ext>
            </a:extLst>
          </p:cNvPr>
          <p:cNvSpPr/>
          <p:nvPr/>
        </p:nvSpPr>
        <p:spPr>
          <a:xfrm>
            <a:off x="5320748" y="2816088"/>
            <a:ext cx="4061791" cy="2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32586AB-704C-4E5D-89EE-591C2D31DA35}"/>
              </a:ext>
            </a:extLst>
          </p:cNvPr>
          <p:cNvSpPr/>
          <p:nvPr/>
        </p:nvSpPr>
        <p:spPr>
          <a:xfrm>
            <a:off x="5353878" y="3510502"/>
            <a:ext cx="4061791" cy="2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33C7A96-AC37-4EC5-86DC-B60AD695D593}"/>
              </a:ext>
            </a:extLst>
          </p:cNvPr>
          <p:cNvSpPr/>
          <p:nvPr/>
        </p:nvSpPr>
        <p:spPr>
          <a:xfrm>
            <a:off x="5347251" y="3965714"/>
            <a:ext cx="4061791" cy="2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CD39D96-2852-4076-A91C-F48D5404C6EC}"/>
              </a:ext>
            </a:extLst>
          </p:cNvPr>
          <p:cNvSpPr/>
          <p:nvPr/>
        </p:nvSpPr>
        <p:spPr>
          <a:xfrm>
            <a:off x="5320748" y="1958010"/>
            <a:ext cx="4204252" cy="2392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9913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0" y="1944335"/>
            <a:ext cx="12191999" cy="637856"/>
          </a:xfrm>
        </p:spPr>
        <p:txBody>
          <a:bodyPr>
            <a:normAutofit/>
          </a:bodyPr>
          <a:lstStyle/>
          <a:p>
            <a:pPr>
              <a:spcBef>
                <a:spcPts val="1000"/>
              </a:spcBef>
            </a:pPr>
            <a:r>
              <a:rPr lang="en-US" sz="3600" b="1" dirty="0">
                <a:solidFill>
                  <a:srgbClr val="FFC000"/>
                </a:solidFill>
                <a:ea typeface="+mj-lt"/>
                <a:cs typeface="+mj-lt"/>
              </a:rPr>
              <a:t>Lab Execution</a:t>
            </a:r>
            <a:endParaRPr lang="en-US" dirty="0"/>
          </a:p>
        </p:txBody>
      </p:sp>
      <p:sp>
        <p:nvSpPr>
          <p:cNvPr id="2" name="TextBox 1">
            <a:extLst>
              <a:ext uri="{FF2B5EF4-FFF2-40B4-BE49-F238E27FC236}">
                <a16:creationId xmlns:a16="http://schemas.microsoft.com/office/drawing/2014/main" id="{5FB8D865-99DE-466C-80C1-8E41BC0D7166}"/>
              </a:ext>
            </a:extLst>
          </p:cNvPr>
          <p:cNvSpPr txBox="1"/>
          <p:nvPr/>
        </p:nvSpPr>
        <p:spPr>
          <a:xfrm>
            <a:off x="960581" y="2695908"/>
            <a:ext cx="1027083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922247"/>
                </a:solidFill>
                <a:ea typeface="+mn-lt"/>
                <a:cs typeface="+mn-lt"/>
              </a:rPr>
              <a:t>Learning and Assessment Process</a:t>
            </a:r>
          </a:p>
          <a:p>
            <a:pPr marL="342900" indent="-342900">
              <a:buFont typeface="Arial" panose="020B0604020202020204" pitchFamily="34" charset="0"/>
              <a:buChar char="•"/>
            </a:pPr>
            <a:r>
              <a:rPr lang="en-US" sz="2200" dirty="0">
                <a:ea typeface="+mn-lt"/>
                <a:cs typeface="+mn-lt"/>
              </a:rPr>
              <a:t>Walk through the lab in Zoom during class period</a:t>
            </a:r>
          </a:p>
          <a:p>
            <a:pPr marL="342900" indent="-342900">
              <a:buFont typeface="Arial" panose="020B0604020202020204" pitchFamily="34" charset="0"/>
              <a:buChar char="•"/>
            </a:pPr>
            <a:r>
              <a:rPr lang="en-US" sz="2200" dirty="0">
                <a:ea typeface="+mn-lt"/>
                <a:cs typeface="+mn-lt"/>
              </a:rPr>
              <a:t>Provide step-by-step worksheet and data sets</a:t>
            </a:r>
          </a:p>
          <a:p>
            <a:pPr marL="342900" indent="-342900">
              <a:buFont typeface="Arial" panose="020B0604020202020204" pitchFamily="34" charset="0"/>
              <a:buChar char="•"/>
            </a:pPr>
            <a:r>
              <a:rPr lang="en-US" sz="2200" dirty="0">
                <a:ea typeface="+mn-lt"/>
                <a:cs typeface="+mn-lt"/>
              </a:rPr>
              <a:t>Students are required to answer basic questions from their analysis</a:t>
            </a:r>
          </a:p>
          <a:p>
            <a:pPr marL="342900" indent="-342900">
              <a:buFont typeface="Arial" panose="020B0604020202020204" pitchFamily="34" charset="0"/>
              <a:buChar char="•"/>
            </a:pPr>
            <a:r>
              <a:rPr lang="en-US" sz="2200" dirty="0">
                <a:ea typeface="+mn-lt"/>
                <a:cs typeface="+mn-lt"/>
              </a:rPr>
              <a:t>Students submit answers in Sakai Quizzes</a:t>
            </a:r>
          </a:p>
          <a:p>
            <a:endParaRPr lang="en-US" sz="2200" dirty="0">
              <a:solidFill>
                <a:srgbClr val="922247"/>
              </a:solidFill>
              <a:ea typeface="+mn-lt"/>
              <a:cs typeface="+mn-lt"/>
            </a:endParaRPr>
          </a:p>
          <a:p>
            <a:r>
              <a:rPr lang="en-US" sz="2200" b="1" dirty="0">
                <a:solidFill>
                  <a:srgbClr val="922247"/>
                </a:solidFill>
                <a:ea typeface="+mn-lt"/>
                <a:cs typeface="+mn-lt"/>
              </a:rPr>
              <a:t>Building Community Component</a:t>
            </a:r>
          </a:p>
          <a:p>
            <a:pPr marL="342900" indent="-342900">
              <a:buFont typeface="Arial" panose="020B0604020202020204" pitchFamily="34" charset="0"/>
              <a:buChar char="•"/>
            </a:pPr>
            <a:r>
              <a:rPr lang="en-US" sz="2200" dirty="0">
                <a:ea typeface="+mn-lt"/>
                <a:cs typeface="+mn-lt"/>
              </a:rPr>
              <a:t>Students can gain extra points by being a “peer learner”</a:t>
            </a:r>
          </a:p>
          <a:p>
            <a:pPr marL="342900" indent="-342900">
              <a:buFont typeface="Arial" panose="020B0604020202020204" pitchFamily="34" charset="0"/>
              <a:buChar char="•"/>
            </a:pPr>
            <a:r>
              <a:rPr lang="en-US" sz="2200" dirty="0">
                <a:ea typeface="+mn-lt"/>
                <a:cs typeface="+mn-lt"/>
              </a:rPr>
              <a:t>These students are made available for other students to contact to help them with the labs</a:t>
            </a:r>
          </a:p>
          <a:p>
            <a:pPr marL="342900" indent="-342900">
              <a:buFont typeface="Arial" panose="020B0604020202020204" pitchFamily="34" charset="0"/>
              <a:buChar char="•"/>
            </a:pPr>
            <a:r>
              <a:rPr lang="en-US" sz="2200" dirty="0">
                <a:ea typeface="+mn-lt"/>
                <a:cs typeface="+mn-lt"/>
              </a:rPr>
              <a:t>Every student must still submit answers in Sakai</a:t>
            </a:r>
          </a:p>
        </p:txBody>
      </p:sp>
    </p:spTree>
    <p:extLst>
      <p:ext uri="{BB962C8B-B14F-4D97-AF65-F5344CB8AC3E}">
        <p14:creationId xmlns:p14="http://schemas.microsoft.com/office/powerpoint/2010/main" val="1927517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73AD1-401D-452D-AD36-7AD6FB0DCDB2}"/>
              </a:ext>
            </a:extLst>
          </p:cNvPr>
          <p:cNvPicPr>
            <a:picLocks noChangeAspect="1"/>
          </p:cNvPicPr>
          <p:nvPr/>
        </p:nvPicPr>
        <p:blipFill rotWithShape="1">
          <a:blip r:embed="rId2"/>
          <a:srcRect l="24565" t="24915" r="25109" b="25012"/>
          <a:stretch/>
        </p:blipFill>
        <p:spPr>
          <a:xfrm>
            <a:off x="516597" y="331304"/>
            <a:ext cx="11181767" cy="6255026"/>
          </a:xfrm>
          <a:prstGeom prst="rect">
            <a:avLst/>
          </a:prstGeom>
        </p:spPr>
      </p:pic>
      <p:sp>
        <p:nvSpPr>
          <p:cNvPr id="3" name="Rectangle 2">
            <a:extLst>
              <a:ext uri="{FF2B5EF4-FFF2-40B4-BE49-F238E27FC236}">
                <a16:creationId xmlns:a16="http://schemas.microsoft.com/office/drawing/2014/main" id="{D87AC829-6B24-4068-8B9C-BA582EAE8EAC}"/>
              </a:ext>
            </a:extLst>
          </p:cNvPr>
          <p:cNvSpPr/>
          <p:nvPr/>
        </p:nvSpPr>
        <p:spPr>
          <a:xfrm>
            <a:off x="8069249" y="1046922"/>
            <a:ext cx="1007165" cy="368410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319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0" y="1900463"/>
            <a:ext cx="12191999" cy="653537"/>
          </a:xfrm>
        </p:spPr>
        <p:txBody>
          <a:bodyPr>
            <a:normAutofit/>
          </a:bodyPr>
          <a:lstStyle/>
          <a:p>
            <a:pPr>
              <a:spcBef>
                <a:spcPts val="1000"/>
              </a:spcBef>
            </a:pPr>
            <a:r>
              <a:rPr lang="en-US" sz="3600" b="1" dirty="0">
                <a:solidFill>
                  <a:srgbClr val="FFC000"/>
                </a:solidFill>
                <a:ea typeface="+mj-lt"/>
                <a:cs typeface="+mj-lt"/>
              </a:rPr>
              <a:t>Community in Small Groups</a:t>
            </a:r>
            <a:endParaRPr lang="en-US" sz="5400" b="1"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856490" y="2714695"/>
            <a:ext cx="104790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cs typeface="Calibri"/>
              </a:rPr>
              <a:t>Lessons learned from Spring &amp; Summer 2020</a:t>
            </a:r>
          </a:p>
        </p:txBody>
      </p:sp>
      <p:grpSp>
        <p:nvGrpSpPr>
          <p:cNvPr id="15" name="Group 14" descr="A Zoom meeting window with cameras turned off">
            <a:extLst>
              <a:ext uri="{FF2B5EF4-FFF2-40B4-BE49-F238E27FC236}">
                <a16:creationId xmlns:a16="http://schemas.microsoft.com/office/drawing/2014/main" id="{9EEBD61F-7448-1341-AC82-27E58DA9E536}"/>
              </a:ext>
            </a:extLst>
          </p:cNvPr>
          <p:cNvGrpSpPr/>
          <p:nvPr/>
        </p:nvGrpSpPr>
        <p:grpSpPr>
          <a:xfrm>
            <a:off x="2760999" y="3176360"/>
            <a:ext cx="6669998" cy="3410584"/>
            <a:chOff x="1139253" y="2683240"/>
            <a:chExt cx="7015396" cy="3687580"/>
          </a:xfrm>
        </p:grpSpPr>
        <p:sp>
          <p:nvSpPr>
            <p:cNvPr id="16" name="Rectangle 15">
              <a:extLst>
                <a:ext uri="{FF2B5EF4-FFF2-40B4-BE49-F238E27FC236}">
                  <a16:creationId xmlns:a16="http://schemas.microsoft.com/office/drawing/2014/main" id="{DFC0E10B-592D-DA44-9DFC-038D56FFD97D}"/>
                </a:ext>
              </a:extLst>
            </p:cNvPr>
            <p:cNvSpPr/>
            <p:nvPr/>
          </p:nvSpPr>
          <p:spPr>
            <a:xfrm>
              <a:off x="1139253" y="2683240"/>
              <a:ext cx="3507698" cy="18437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1</a:t>
              </a:r>
            </a:p>
          </p:txBody>
        </p:sp>
        <p:sp>
          <p:nvSpPr>
            <p:cNvPr id="17" name="Rectangle 16">
              <a:extLst>
                <a:ext uri="{FF2B5EF4-FFF2-40B4-BE49-F238E27FC236}">
                  <a16:creationId xmlns:a16="http://schemas.microsoft.com/office/drawing/2014/main" id="{F587EB25-F797-3746-B139-C2DE83F1D8FC}"/>
                </a:ext>
              </a:extLst>
            </p:cNvPr>
            <p:cNvSpPr/>
            <p:nvPr/>
          </p:nvSpPr>
          <p:spPr>
            <a:xfrm>
              <a:off x="4646951" y="2683240"/>
              <a:ext cx="3507698" cy="18437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2</a:t>
              </a:r>
            </a:p>
          </p:txBody>
        </p:sp>
        <p:sp>
          <p:nvSpPr>
            <p:cNvPr id="18" name="Rectangle 17">
              <a:extLst>
                <a:ext uri="{FF2B5EF4-FFF2-40B4-BE49-F238E27FC236}">
                  <a16:creationId xmlns:a16="http://schemas.microsoft.com/office/drawing/2014/main" id="{1C07C1A4-57A3-CF4C-9276-328832F298D8}"/>
                </a:ext>
              </a:extLst>
            </p:cNvPr>
            <p:cNvSpPr/>
            <p:nvPr/>
          </p:nvSpPr>
          <p:spPr>
            <a:xfrm>
              <a:off x="1139253" y="4527030"/>
              <a:ext cx="3507698" cy="18437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3</a:t>
              </a:r>
            </a:p>
          </p:txBody>
        </p:sp>
        <p:sp>
          <p:nvSpPr>
            <p:cNvPr id="19" name="Rectangle 18">
              <a:extLst>
                <a:ext uri="{FF2B5EF4-FFF2-40B4-BE49-F238E27FC236}">
                  <a16:creationId xmlns:a16="http://schemas.microsoft.com/office/drawing/2014/main" id="{188BD065-B914-AA47-AA76-36C36DD2BC7E}"/>
                </a:ext>
              </a:extLst>
            </p:cNvPr>
            <p:cNvSpPr/>
            <p:nvPr/>
          </p:nvSpPr>
          <p:spPr>
            <a:xfrm>
              <a:off x="4646951" y="4527030"/>
              <a:ext cx="3507698" cy="18437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4</a:t>
              </a:r>
            </a:p>
          </p:txBody>
        </p:sp>
      </p:grpSp>
    </p:spTree>
    <p:extLst>
      <p:ext uri="{BB962C8B-B14F-4D97-AF65-F5344CB8AC3E}">
        <p14:creationId xmlns:p14="http://schemas.microsoft.com/office/powerpoint/2010/main" val="10618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title"/>
          </p:nvPr>
        </p:nvSpPr>
        <p:spPr>
          <a:xfrm>
            <a:off x="2419" y="2563586"/>
            <a:ext cx="4000500" cy="2302328"/>
          </a:xfrm>
        </p:spPr>
        <p:txBody>
          <a:bodyPr>
            <a:normAutofit/>
          </a:bodyPr>
          <a:lstStyle/>
          <a:p>
            <a:pPr algn="ctr">
              <a:spcBef>
                <a:spcPts val="1000"/>
              </a:spcBef>
            </a:pPr>
            <a:r>
              <a:rPr lang="en-US" sz="3600" b="1" dirty="0">
                <a:solidFill>
                  <a:srgbClr val="FFC000"/>
                </a:solidFill>
                <a:ea typeface="+mj-lt"/>
                <a:cs typeface="+mj-lt"/>
              </a:rPr>
              <a:t>Data Labs: Built as assignments in Sakai</a:t>
            </a:r>
            <a:endParaRPr lang="en-US" dirty="0"/>
          </a:p>
        </p:txBody>
      </p:sp>
      <p:pic>
        <p:nvPicPr>
          <p:cNvPr id="8" name="Picture 7">
            <a:extLst>
              <a:ext uri="{FF2B5EF4-FFF2-40B4-BE49-F238E27FC236}">
                <a16:creationId xmlns:a16="http://schemas.microsoft.com/office/drawing/2014/main" id="{E7B63E18-72C6-424D-8165-4641D40D9C71}"/>
              </a:ext>
            </a:extLst>
          </p:cNvPr>
          <p:cNvPicPr>
            <a:picLocks noChangeAspect="1"/>
          </p:cNvPicPr>
          <p:nvPr/>
        </p:nvPicPr>
        <p:blipFill>
          <a:blip r:embed="rId3"/>
          <a:stretch>
            <a:fillRect/>
          </a:stretch>
        </p:blipFill>
        <p:spPr>
          <a:xfrm>
            <a:off x="4228690" y="2084674"/>
            <a:ext cx="7638243" cy="4294414"/>
          </a:xfrm>
          <a:prstGeom prst="rect">
            <a:avLst/>
          </a:prstGeom>
        </p:spPr>
      </p:pic>
      <p:sp>
        <p:nvSpPr>
          <p:cNvPr id="11" name="Rectangle 10">
            <a:extLst>
              <a:ext uri="{FF2B5EF4-FFF2-40B4-BE49-F238E27FC236}">
                <a16:creationId xmlns:a16="http://schemas.microsoft.com/office/drawing/2014/main" id="{5FA34D29-8B5B-46DE-9C8D-3E017137050F}"/>
              </a:ext>
            </a:extLst>
          </p:cNvPr>
          <p:cNvSpPr/>
          <p:nvPr/>
        </p:nvSpPr>
        <p:spPr>
          <a:xfrm>
            <a:off x="5094787" y="4069080"/>
            <a:ext cx="1626053" cy="214236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9664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title"/>
          </p:nvPr>
        </p:nvSpPr>
        <p:spPr>
          <a:xfrm>
            <a:off x="2419" y="2563586"/>
            <a:ext cx="4000500" cy="2302328"/>
          </a:xfrm>
        </p:spPr>
        <p:txBody>
          <a:bodyPr>
            <a:normAutofit/>
          </a:bodyPr>
          <a:lstStyle/>
          <a:p>
            <a:pPr algn="ctr">
              <a:spcBef>
                <a:spcPts val="1000"/>
              </a:spcBef>
            </a:pPr>
            <a:r>
              <a:rPr lang="en-US" sz="3600" b="1" dirty="0">
                <a:solidFill>
                  <a:srgbClr val="FFC000"/>
                </a:solidFill>
                <a:ea typeface="+mj-lt"/>
                <a:cs typeface="+mj-lt"/>
              </a:rPr>
              <a:t>Data Labs: Built as assignments in Sakai</a:t>
            </a:r>
            <a:endParaRPr lang="en-US" dirty="0"/>
          </a:p>
        </p:txBody>
      </p:sp>
      <p:pic>
        <p:nvPicPr>
          <p:cNvPr id="7" name="Picture 6">
            <a:extLst>
              <a:ext uri="{FF2B5EF4-FFF2-40B4-BE49-F238E27FC236}">
                <a16:creationId xmlns:a16="http://schemas.microsoft.com/office/drawing/2014/main" id="{8F7E8365-78FE-4B47-8D01-2ABBC82216D8}"/>
              </a:ext>
            </a:extLst>
          </p:cNvPr>
          <p:cNvPicPr>
            <a:picLocks noChangeAspect="1"/>
          </p:cNvPicPr>
          <p:nvPr/>
        </p:nvPicPr>
        <p:blipFill>
          <a:blip r:embed="rId3"/>
          <a:stretch>
            <a:fillRect/>
          </a:stretch>
        </p:blipFill>
        <p:spPr>
          <a:xfrm>
            <a:off x="4265310" y="2084674"/>
            <a:ext cx="7601623" cy="4273826"/>
          </a:xfrm>
          <a:prstGeom prst="rect">
            <a:avLst/>
          </a:prstGeom>
        </p:spPr>
      </p:pic>
    </p:spTree>
    <p:extLst>
      <p:ext uri="{BB962C8B-B14F-4D97-AF65-F5344CB8AC3E}">
        <p14:creationId xmlns:p14="http://schemas.microsoft.com/office/powerpoint/2010/main" val="1310830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10" name="Title 8">
            <a:extLst>
              <a:ext uri="{FF2B5EF4-FFF2-40B4-BE49-F238E27FC236}">
                <a16:creationId xmlns:a16="http://schemas.microsoft.com/office/drawing/2014/main" id="{BB52A5F2-B2B5-4448-BD7F-706FAC769FB0}"/>
              </a:ext>
            </a:extLst>
          </p:cNvPr>
          <p:cNvSpPr>
            <a:spLocks noGrp="1"/>
          </p:cNvSpPr>
          <p:nvPr>
            <p:ph type="title"/>
          </p:nvPr>
        </p:nvSpPr>
        <p:spPr>
          <a:xfrm>
            <a:off x="145302" y="2710544"/>
            <a:ext cx="4000500" cy="2302328"/>
          </a:xfrm>
        </p:spPr>
        <p:txBody>
          <a:bodyPr>
            <a:normAutofit/>
          </a:bodyPr>
          <a:lstStyle/>
          <a:p>
            <a:pPr algn="ctr">
              <a:spcBef>
                <a:spcPts val="1000"/>
              </a:spcBef>
            </a:pPr>
            <a:r>
              <a:rPr lang="en-US" sz="3600" b="1" dirty="0">
                <a:solidFill>
                  <a:srgbClr val="FFC000"/>
                </a:solidFill>
                <a:ea typeface="+mj-lt"/>
                <a:cs typeface="+mj-lt"/>
              </a:rPr>
              <a:t>Data Labs: Access completion and accuracy in Sakai Quizzes</a:t>
            </a:r>
            <a:endParaRPr lang="en-US" dirty="0"/>
          </a:p>
        </p:txBody>
      </p:sp>
      <p:pic>
        <p:nvPicPr>
          <p:cNvPr id="8" name="Picture 7">
            <a:extLst>
              <a:ext uri="{FF2B5EF4-FFF2-40B4-BE49-F238E27FC236}">
                <a16:creationId xmlns:a16="http://schemas.microsoft.com/office/drawing/2014/main" id="{F2ABC782-900E-4B49-A33D-B002AF08F1BB}"/>
              </a:ext>
            </a:extLst>
          </p:cNvPr>
          <p:cNvPicPr>
            <a:picLocks noChangeAspect="1"/>
          </p:cNvPicPr>
          <p:nvPr/>
        </p:nvPicPr>
        <p:blipFill>
          <a:blip r:embed="rId3"/>
          <a:stretch>
            <a:fillRect/>
          </a:stretch>
        </p:blipFill>
        <p:spPr>
          <a:xfrm>
            <a:off x="4145802" y="2084674"/>
            <a:ext cx="7721131" cy="4341017"/>
          </a:xfrm>
          <a:prstGeom prst="rect">
            <a:avLst/>
          </a:prstGeom>
        </p:spPr>
      </p:pic>
    </p:spTree>
    <p:extLst>
      <p:ext uri="{BB962C8B-B14F-4D97-AF65-F5344CB8AC3E}">
        <p14:creationId xmlns:p14="http://schemas.microsoft.com/office/powerpoint/2010/main" val="1796111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FFBFB-F9B8-45CB-B15F-E4F1D3DF285E}"/>
              </a:ext>
            </a:extLst>
          </p:cNvPr>
          <p:cNvSpPr/>
          <p:nvPr/>
        </p:nvSpPr>
        <p:spPr>
          <a:xfrm>
            <a:off x="5564" y="-4166"/>
            <a:ext cx="12192000" cy="1834784"/>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7" name="Title 8">
            <a:extLst>
              <a:ext uri="{FF2B5EF4-FFF2-40B4-BE49-F238E27FC236}">
                <a16:creationId xmlns:a16="http://schemas.microsoft.com/office/drawing/2014/main" id="{BB52A5F2-B2B5-4448-BD7F-706FAC769FB0}"/>
              </a:ext>
            </a:extLst>
          </p:cNvPr>
          <p:cNvSpPr txBox="1">
            <a:spLocks/>
          </p:cNvSpPr>
          <p:nvPr/>
        </p:nvSpPr>
        <p:spPr>
          <a:xfrm>
            <a:off x="612342" y="2864388"/>
            <a:ext cx="10978443" cy="13551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Bef>
                <a:spcPts val="1000"/>
              </a:spcBef>
            </a:pPr>
            <a:r>
              <a:rPr lang="en-US" b="1" dirty="0">
                <a:solidFill>
                  <a:srgbClr val="FFC000"/>
                </a:solidFill>
                <a:ea typeface="+mj-lt"/>
                <a:cs typeface="+mj-lt"/>
              </a:rPr>
              <a:t>Questions?</a:t>
            </a:r>
            <a:endParaRPr lang="en-US" dirty="0">
              <a:ea typeface="+mj-lt"/>
              <a:cs typeface="+mj-lt"/>
            </a:endParaRPr>
          </a:p>
        </p:txBody>
      </p:sp>
    </p:spTree>
    <p:extLst>
      <p:ext uri="{BB962C8B-B14F-4D97-AF65-F5344CB8AC3E}">
        <p14:creationId xmlns:p14="http://schemas.microsoft.com/office/powerpoint/2010/main" val="3207210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1"/>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1325880" y="2084673"/>
            <a:ext cx="9555480" cy="2509288"/>
          </a:xfrm>
        </p:spPr>
        <p:txBody>
          <a:bodyPr>
            <a:noAutofit/>
          </a:bodyPr>
          <a:lstStyle/>
          <a:p>
            <a:pPr>
              <a:spcBef>
                <a:spcPts val="1000"/>
              </a:spcBef>
            </a:pPr>
            <a:r>
              <a:rPr lang="en-US" sz="5000" b="1" dirty="0">
                <a:solidFill>
                  <a:srgbClr val="FFC000"/>
                </a:solidFill>
                <a:ea typeface="+mj-lt"/>
                <a:cs typeface="+mj-lt"/>
              </a:rPr>
              <a:t>Online Community Building through the Study of Chicago Hip Hop Culture Communication Asset Mapping</a:t>
            </a:r>
            <a:endParaRPr lang="en-US" sz="5000" dirty="0">
              <a:ea typeface="+mj-lt"/>
              <a:cs typeface="+mj-lt"/>
            </a:endParaRPr>
          </a:p>
        </p:txBody>
      </p:sp>
      <p:sp>
        <p:nvSpPr>
          <p:cNvPr id="2" name="Subtitle 1"/>
          <p:cNvSpPr>
            <a:spLocks noGrp="1"/>
          </p:cNvSpPr>
          <p:nvPr>
            <p:ph type="subTitle" idx="1"/>
          </p:nvPr>
        </p:nvSpPr>
        <p:spPr>
          <a:xfrm>
            <a:off x="1325880" y="4968240"/>
            <a:ext cx="9144000" cy="1554480"/>
          </a:xfrm>
        </p:spPr>
        <p:txBody>
          <a:bodyPr>
            <a:normAutofit/>
          </a:bodyPr>
          <a:lstStyle/>
          <a:p>
            <a:pPr>
              <a:lnSpc>
                <a:spcPct val="100000"/>
              </a:lnSpc>
            </a:pPr>
            <a:r>
              <a:rPr lang="en-US" dirty="0">
                <a:solidFill>
                  <a:srgbClr val="922247"/>
                </a:solidFill>
              </a:rPr>
              <a:t>George Villanueva, Ph.D.</a:t>
            </a:r>
          </a:p>
          <a:p>
            <a:pPr>
              <a:lnSpc>
                <a:spcPct val="100000"/>
              </a:lnSpc>
            </a:pPr>
            <a:r>
              <a:rPr lang="en-US" dirty="0">
                <a:solidFill>
                  <a:srgbClr val="922247"/>
                </a:solidFill>
              </a:rPr>
              <a:t>Assistant Professor of Advocacy &amp; Social Change</a:t>
            </a:r>
          </a:p>
          <a:p>
            <a:pPr>
              <a:lnSpc>
                <a:spcPct val="100000"/>
              </a:lnSpc>
            </a:pPr>
            <a:r>
              <a:rPr lang="en-US" dirty="0">
                <a:solidFill>
                  <a:srgbClr val="922247"/>
                </a:solidFill>
              </a:rPr>
              <a:t>School of Communication</a:t>
            </a:r>
          </a:p>
        </p:txBody>
      </p:sp>
    </p:spTree>
    <p:extLst>
      <p:ext uri="{BB962C8B-B14F-4D97-AF65-F5344CB8AC3E}">
        <p14:creationId xmlns:p14="http://schemas.microsoft.com/office/powerpoint/2010/main" val="2279277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840619" y="1857917"/>
            <a:ext cx="10515600" cy="795661"/>
          </a:xfrm>
        </p:spPr>
        <p:txBody>
          <a:bodyPr>
            <a:normAutofit/>
          </a:bodyPr>
          <a:lstStyle/>
          <a:p>
            <a:pPr algn="ctr">
              <a:spcBef>
                <a:spcPts val="1000"/>
              </a:spcBef>
            </a:pPr>
            <a:r>
              <a:rPr lang="en-US" sz="3600" b="1" dirty="0">
                <a:solidFill>
                  <a:srgbClr val="FFC000"/>
                </a:solidFill>
                <a:ea typeface="+mj-lt"/>
                <a:cs typeface="+mj-lt"/>
              </a:rPr>
              <a:t>Objectives</a:t>
            </a:r>
            <a:endParaRPr lang="en-US" dirty="0"/>
          </a:p>
        </p:txBody>
      </p:sp>
      <p:sp>
        <p:nvSpPr>
          <p:cNvPr id="10" name="Content Placeholder 9"/>
          <p:cNvSpPr>
            <a:spLocks noGrp="1"/>
          </p:cNvSpPr>
          <p:nvPr>
            <p:ph sz="half" idx="2"/>
          </p:nvPr>
        </p:nvSpPr>
        <p:spPr>
          <a:xfrm>
            <a:off x="5881230" y="2912985"/>
            <a:ext cx="5763139" cy="3091902"/>
          </a:xfrm>
        </p:spPr>
        <p:txBody>
          <a:bodyPr>
            <a:normAutofit/>
          </a:bodyPr>
          <a:lstStyle/>
          <a:p>
            <a:pPr marL="457200" indent="-457200">
              <a:buFont typeface="+mj-lt"/>
              <a:buAutoNum type="arabicPeriod"/>
            </a:pPr>
            <a:r>
              <a:rPr lang="en-US" sz="2400" dirty="0"/>
              <a:t>Reimagining classrooms as cyphers</a:t>
            </a:r>
          </a:p>
          <a:p>
            <a:pPr marL="457200" indent="-457200">
              <a:buFont typeface="+mj-lt"/>
              <a:buAutoNum type="arabicPeriod"/>
            </a:pPr>
            <a:r>
              <a:rPr lang="en-US" sz="2400" dirty="0"/>
              <a:t>‘Communication Asset Mapping’ Hip Hop Culture Community Building in Chicago</a:t>
            </a:r>
          </a:p>
          <a:p>
            <a:pPr marL="457200" indent="-457200">
              <a:buFont typeface="+mj-lt"/>
              <a:buAutoNum type="arabicPeriod"/>
            </a:pPr>
            <a:r>
              <a:rPr lang="en-US" sz="2400" dirty="0"/>
              <a:t>Crew Formations &amp; Assigned Field Sites</a:t>
            </a:r>
          </a:p>
          <a:p>
            <a:pPr marL="457200" indent="-457200">
              <a:buFont typeface="+mj-lt"/>
              <a:buAutoNum type="arabicPeriod"/>
            </a:pPr>
            <a:r>
              <a:rPr lang="en-US" sz="2400" dirty="0"/>
              <a:t>Adjusting to Online Community Fieldwork</a:t>
            </a:r>
          </a:p>
          <a:p>
            <a:pPr marL="457200" indent="-457200">
              <a:buFont typeface="+mj-lt"/>
              <a:buAutoNum type="arabicPeriod"/>
            </a:pPr>
            <a:r>
              <a:rPr lang="en-US" sz="2400" dirty="0"/>
              <a:t>Implications on Community Building</a:t>
            </a:r>
          </a:p>
        </p:txBody>
      </p:sp>
      <p:pic>
        <p:nvPicPr>
          <p:cNvPr id="11"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75899" y="2653577"/>
            <a:ext cx="3145029" cy="3885037"/>
          </a:xfrm>
        </p:spPr>
      </p:pic>
    </p:spTree>
    <p:extLst>
      <p:ext uri="{BB962C8B-B14F-4D97-AF65-F5344CB8AC3E}">
        <p14:creationId xmlns:p14="http://schemas.microsoft.com/office/powerpoint/2010/main" val="104703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309732" y="1869109"/>
            <a:ext cx="11577373" cy="795661"/>
          </a:xfrm>
        </p:spPr>
        <p:txBody>
          <a:bodyPr>
            <a:normAutofit/>
          </a:bodyPr>
          <a:lstStyle/>
          <a:p>
            <a:pPr algn="ctr">
              <a:spcBef>
                <a:spcPts val="1000"/>
              </a:spcBef>
            </a:pPr>
            <a:r>
              <a:rPr lang="en-US" sz="3600" b="1" dirty="0">
                <a:solidFill>
                  <a:srgbClr val="FFC000"/>
                </a:solidFill>
                <a:ea typeface="+mj-lt"/>
                <a:cs typeface="+mj-lt"/>
              </a:rPr>
              <a:t>Reimagining the classroom as a ‘cypher’ to build community</a:t>
            </a:r>
            <a:endParaRPr lang="en-US" dirty="0"/>
          </a:p>
        </p:txBody>
      </p:sp>
      <p:sp>
        <p:nvSpPr>
          <p:cNvPr id="10" name="Content Placeholder 9"/>
          <p:cNvSpPr>
            <a:spLocks noGrp="1"/>
          </p:cNvSpPr>
          <p:nvPr>
            <p:ph sz="half" idx="2"/>
          </p:nvPr>
        </p:nvSpPr>
        <p:spPr>
          <a:xfrm>
            <a:off x="1065390" y="2703261"/>
            <a:ext cx="5823090" cy="2691699"/>
          </a:xfrm>
        </p:spPr>
        <p:txBody>
          <a:bodyPr>
            <a:normAutofit/>
          </a:bodyPr>
          <a:lstStyle/>
          <a:p>
            <a:pPr marL="0" indent="0">
              <a:buNone/>
            </a:pPr>
            <a:r>
              <a:rPr lang="en-US" sz="2400" dirty="0"/>
              <a:t>“Historically the </a:t>
            </a:r>
            <a:r>
              <a:rPr lang="en-US" sz="2400" dirty="0">
                <a:solidFill>
                  <a:srgbClr val="922247"/>
                </a:solidFill>
              </a:rPr>
              <a:t>cypher</a:t>
            </a:r>
            <a:r>
              <a:rPr lang="en-US" sz="2400" dirty="0"/>
              <a:t> was the place within Hip Hop culture where emcees would </a:t>
            </a:r>
            <a:r>
              <a:rPr lang="en-US" sz="2400" dirty="0">
                <a:solidFill>
                  <a:srgbClr val="922247"/>
                </a:solidFill>
              </a:rPr>
              <a:t>get together in a circle and initiate a ‘freestyle’ construction of rhymes</a:t>
            </a:r>
            <a:r>
              <a:rPr lang="en-US" sz="2400" dirty="0"/>
              <a:t>. What we have achieved in this project is a freestyle construction of knowledge about the culture that is lived and loved (Williams 2009, p. 8)”</a:t>
            </a:r>
          </a:p>
        </p:txBody>
      </p:sp>
      <p:pic>
        <p:nvPicPr>
          <p:cNvPr id="12" name="Picture 2" descr="oul Food Cypher taps hip-hop's competitive spirit to fos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229" y="2703261"/>
            <a:ext cx="2861092" cy="3878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118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309732" y="1869109"/>
            <a:ext cx="11577373" cy="1194131"/>
          </a:xfrm>
        </p:spPr>
        <p:txBody>
          <a:bodyPr>
            <a:normAutofit/>
          </a:bodyPr>
          <a:lstStyle/>
          <a:p>
            <a:pPr algn="ctr">
              <a:spcBef>
                <a:spcPts val="1000"/>
              </a:spcBef>
            </a:pPr>
            <a:r>
              <a:rPr lang="en-US" sz="3600" b="1" dirty="0">
                <a:solidFill>
                  <a:srgbClr val="FFC000"/>
                </a:solidFill>
                <a:ea typeface="+mj-lt"/>
                <a:cs typeface="+mj-lt"/>
              </a:rPr>
              <a:t>‘Communication Asset Mapping’ Hip Hop Culture </a:t>
            </a:r>
            <a:br>
              <a:rPr lang="en-US" sz="3600" b="1" dirty="0">
                <a:solidFill>
                  <a:srgbClr val="FFC000"/>
                </a:solidFill>
                <a:ea typeface="+mj-lt"/>
                <a:cs typeface="+mj-lt"/>
              </a:rPr>
            </a:br>
            <a:r>
              <a:rPr lang="en-US" sz="3600" b="1" dirty="0">
                <a:solidFill>
                  <a:srgbClr val="FFC000"/>
                </a:solidFill>
                <a:ea typeface="+mj-lt"/>
                <a:cs typeface="+mj-lt"/>
              </a:rPr>
              <a:t>Community Building in Chicago</a:t>
            </a:r>
            <a:endParaRPr lang="en-US" dirty="0"/>
          </a:p>
        </p:txBody>
      </p:sp>
      <p:sp>
        <p:nvSpPr>
          <p:cNvPr id="10" name="Content Placeholder 9"/>
          <p:cNvSpPr>
            <a:spLocks noGrp="1"/>
          </p:cNvSpPr>
          <p:nvPr>
            <p:ph sz="half" idx="2"/>
          </p:nvPr>
        </p:nvSpPr>
        <p:spPr>
          <a:xfrm>
            <a:off x="714870" y="3063240"/>
            <a:ext cx="5564010" cy="3192389"/>
          </a:xfrm>
        </p:spPr>
        <p:txBody>
          <a:bodyPr>
            <a:normAutofit/>
          </a:bodyPr>
          <a:lstStyle/>
          <a:p>
            <a:pPr marL="0" indent="0">
              <a:buNone/>
            </a:pPr>
            <a:r>
              <a:rPr lang="en-US" sz="2400" b="1" dirty="0">
                <a:solidFill>
                  <a:srgbClr val="922247"/>
                </a:solidFill>
              </a:rPr>
              <a:t>“Communication asset mapping”</a:t>
            </a:r>
            <a:r>
              <a:rPr lang="en-US" sz="2400" dirty="0"/>
              <a:t> (CAM) is a field mapping exercise which requires you to go out into the neighborhood or physical location to map aspects of the urban environment that communicate community strengths, building, and a potential for positive social change (Villanueva, et al. 2016).</a:t>
            </a:r>
          </a:p>
        </p:txBody>
      </p:sp>
      <p:pic>
        <p:nvPicPr>
          <p:cNvPr id="8"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7235" b="35482"/>
          <a:stretch/>
        </p:blipFill>
        <p:spPr>
          <a:xfrm>
            <a:off x="7330392" y="3063240"/>
            <a:ext cx="4221528" cy="3547820"/>
          </a:xfrm>
          <a:ln w="12700">
            <a:solidFill>
              <a:schemeClr val="tx1"/>
            </a:solidFill>
          </a:ln>
        </p:spPr>
      </p:pic>
    </p:spTree>
    <p:extLst>
      <p:ext uri="{BB962C8B-B14F-4D97-AF65-F5344CB8AC3E}">
        <p14:creationId xmlns:p14="http://schemas.microsoft.com/office/powerpoint/2010/main" val="1239514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309732" y="1869109"/>
            <a:ext cx="11577373" cy="1194131"/>
          </a:xfrm>
        </p:spPr>
        <p:txBody>
          <a:bodyPr>
            <a:normAutofit/>
          </a:bodyPr>
          <a:lstStyle/>
          <a:p>
            <a:pPr algn="ctr">
              <a:spcBef>
                <a:spcPts val="1000"/>
              </a:spcBef>
            </a:pPr>
            <a:r>
              <a:rPr lang="en-US" sz="3600" b="1" dirty="0">
                <a:solidFill>
                  <a:srgbClr val="FFC000"/>
                </a:solidFill>
                <a:ea typeface="+mj-lt"/>
                <a:cs typeface="+mj-lt"/>
              </a:rPr>
              <a:t>‘Communication Asset Mapping’ Hip Hop Culture </a:t>
            </a:r>
            <a:br>
              <a:rPr lang="en-US" sz="3600" b="1" dirty="0">
                <a:solidFill>
                  <a:srgbClr val="FFC000"/>
                </a:solidFill>
                <a:ea typeface="+mj-lt"/>
                <a:cs typeface="+mj-lt"/>
              </a:rPr>
            </a:br>
            <a:r>
              <a:rPr lang="en-US" sz="3600" b="1" dirty="0">
                <a:solidFill>
                  <a:srgbClr val="FFC000"/>
                </a:solidFill>
                <a:ea typeface="+mj-lt"/>
                <a:cs typeface="+mj-lt"/>
              </a:rPr>
              <a:t>Community Building in Chicago</a:t>
            </a:r>
            <a:endParaRPr lang="en-US" dirty="0"/>
          </a:p>
        </p:txBody>
      </p:sp>
      <p:sp>
        <p:nvSpPr>
          <p:cNvPr id="10" name="Content Placeholder 9"/>
          <p:cNvSpPr>
            <a:spLocks noGrp="1"/>
          </p:cNvSpPr>
          <p:nvPr>
            <p:ph sz="half" idx="2"/>
          </p:nvPr>
        </p:nvSpPr>
        <p:spPr>
          <a:xfrm>
            <a:off x="182880" y="3048000"/>
            <a:ext cx="6446520" cy="3810000"/>
          </a:xfrm>
        </p:spPr>
        <p:txBody>
          <a:bodyPr>
            <a:normAutofit/>
          </a:bodyPr>
          <a:lstStyle/>
          <a:p>
            <a:pPr marL="0" indent="0">
              <a:buNone/>
            </a:pPr>
            <a:r>
              <a:rPr lang="en-US" sz="2200" b="1" dirty="0">
                <a:solidFill>
                  <a:srgbClr val="922247"/>
                </a:solidFill>
              </a:rPr>
              <a:t>Project Goal</a:t>
            </a:r>
            <a:r>
              <a:rPr lang="en-US" sz="2200" dirty="0">
                <a:solidFill>
                  <a:srgbClr val="922247"/>
                </a:solidFill>
              </a:rPr>
              <a:t>: </a:t>
            </a:r>
            <a:r>
              <a:rPr lang="en-US" sz="2200" dirty="0"/>
              <a:t>In four previously formed crews, students use a CAM mapping form to go to four assigned field sites in Chicago to observe and map out any communication assets they believe communicate community building in Chicago’s hip hop culture. The form guides their observation and documentation:</a:t>
            </a:r>
          </a:p>
          <a:p>
            <a:pPr marL="457200" indent="-457200">
              <a:buFont typeface="+mj-lt"/>
              <a:buAutoNum type="arabicPeriod"/>
            </a:pPr>
            <a:r>
              <a:rPr lang="en-US" sz="2200" dirty="0">
                <a:solidFill>
                  <a:srgbClr val="922247"/>
                </a:solidFill>
              </a:rPr>
              <a:t>Asset Name/ Description/ Picture</a:t>
            </a:r>
          </a:p>
          <a:p>
            <a:pPr marL="457200" indent="-457200">
              <a:buFont typeface="+mj-lt"/>
              <a:buAutoNum type="arabicPeriod"/>
            </a:pPr>
            <a:r>
              <a:rPr lang="en-US" sz="2200" dirty="0">
                <a:solidFill>
                  <a:srgbClr val="922247"/>
                </a:solidFill>
              </a:rPr>
              <a:t>Hip Hop Element Attribution</a:t>
            </a:r>
          </a:p>
          <a:p>
            <a:pPr marL="457200" indent="-457200">
              <a:buFont typeface="+mj-lt"/>
              <a:buAutoNum type="arabicPeriod"/>
            </a:pPr>
            <a:r>
              <a:rPr lang="en-US" sz="2200" dirty="0">
                <a:solidFill>
                  <a:srgbClr val="922247"/>
                </a:solidFill>
              </a:rPr>
              <a:t>Notes that document why they listed their field observation as a communication asset to hip hop culture and community building</a:t>
            </a:r>
          </a:p>
        </p:txBody>
      </p:sp>
      <p:pic>
        <p:nvPicPr>
          <p:cNvPr id="11"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0788" y="3156504"/>
            <a:ext cx="4754928" cy="3592992"/>
          </a:xfrm>
          <a:ln>
            <a:solidFill>
              <a:schemeClr val="tx1"/>
            </a:solidFill>
          </a:ln>
        </p:spPr>
      </p:pic>
    </p:spTree>
    <p:extLst>
      <p:ext uri="{BB962C8B-B14F-4D97-AF65-F5344CB8AC3E}">
        <p14:creationId xmlns:p14="http://schemas.microsoft.com/office/powerpoint/2010/main" val="98084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840619" y="1805355"/>
            <a:ext cx="10515600" cy="973542"/>
          </a:xfrm>
        </p:spPr>
        <p:txBody>
          <a:bodyPr>
            <a:normAutofit/>
          </a:bodyPr>
          <a:lstStyle/>
          <a:p>
            <a:pPr algn="ctr">
              <a:spcBef>
                <a:spcPts val="1000"/>
              </a:spcBef>
            </a:pPr>
            <a:r>
              <a:rPr lang="en-US" sz="3600" b="1" dirty="0">
                <a:solidFill>
                  <a:srgbClr val="FFC000"/>
                </a:solidFill>
                <a:ea typeface="+mj-lt"/>
                <a:cs typeface="+mj-lt"/>
              </a:rPr>
              <a:t>Crew Formations (group work)</a:t>
            </a:r>
            <a:endParaRPr lang="en-US" dirty="0"/>
          </a:p>
        </p:txBody>
      </p:sp>
      <p:sp>
        <p:nvSpPr>
          <p:cNvPr id="12" name="TextBox 11">
            <a:extLst>
              <a:ext uri="{FF2B5EF4-FFF2-40B4-BE49-F238E27FC236}">
                <a16:creationId xmlns:a16="http://schemas.microsoft.com/office/drawing/2014/main" id="{B87DC4C5-40B6-4315-8398-A9EFE1F503F3}"/>
              </a:ext>
            </a:extLst>
          </p:cNvPr>
          <p:cNvSpPr txBox="1"/>
          <p:nvPr/>
        </p:nvSpPr>
        <p:spPr>
          <a:xfrm>
            <a:off x="718238" y="2604222"/>
            <a:ext cx="107603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t>Four crews of 4-5 students</a:t>
            </a:r>
          </a:p>
          <a:p>
            <a:pPr marL="342900" indent="-342900">
              <a:buFont typeface="Arial" panose="020B0604020202020204" pitchFamily="34" charset="0"/>
              <a:buChar char="•"/>
            </a:pPr>
            <a:r>
              <a:rPr lang="en-US" sz="2400" dirty="0"/>
              <a:t>Students name their crews like hip hop crews (inspirations – Wu Tang Clan, Tribe Called Quest, Odd Future, etc…)</a:t>
            </a:r>
          </a:p>
          <a:p>
            <a:pPr marL="342900" indent="-342900">
              <a:buFont typeface="Arial" panose="020B0604020202020204" pitchFamily="34" charset="0"/>
              <a:buChar char="•"/>
            </a:pPr>
            <a:r>
              <a:rPr lang="en-US" sz="2400" dirty="0"/>
              <a:t>Assigned four field sites in Chicago to explore hip hop culture communication asset mapping </a:t>
            </a:r>
            <a:r>
              <a:rPr lang="en-US" sz="2400" dirty="0">
                <a:solidFill>
                  <a:srgbClr val="922247"/>
                </a:solidFill>
              </a:rPr>
              <a:t>(physical sites to digital presence)</a:t>
            </a:r>
          </a:p>
          <a:p>
            <a:pPr marL="342900" indent="-342900">
              <a:buFont typeface="Arial" panose="020B0604020202020204" pitchFamily="34" charset="0"/>
              <a:buChar char="•"/>
            </a:pPr>
            <a:r>
              <a:rPr lang="en-US" sz="2400" dirty="0"/>
              <a:t>Give crews time in class and require crews to schedule dedicated time to do physical/ online fieldwork together</a:t>
            </a:r>
          </a:p>
          <a:p>
            <a:pPr marL="342900" indent="-342900">
              <a:buFont typeface="Arial" panose="020B0604020202020204" pitchFamily="34" charset="0"/>
              <a:buChar char="•"/>
            </a:pPr>
            <a:r>
              <a:rPr lang="en-US" sz="2400" dirty="0"/>
              <a:t>In class (synchronous online), require a 12-minute crew visual presentation of findings during fieldwork in class with 5 minute Q&amp;A</a:t>
            </a:r>
          </a:p>
        </p:txBody>
      </p:sp>
    </p:spTree>
    <p:extLst>
      <p:ext uri="{BB962C8B-B14F-4D97-AF65-F5344CB8AC3E}">
        <p14:creationId xmlns:p14="http://schemas.microsoft.com/office/powerpoint/2010/main" val="780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9406" y="1815544"/>
            <a:ext cx="12191999" cy="653537"/>
          </a:xfrm>
        </p:spPr>
        <p:txBody>
          <a:bodyPr>
            <a:normAutofit/>
          </a:bodyPr>
          <a:lstStyle/>
          <a:p>
            <a:pPr>
              <a:spcBef>
                <a:spcPts val="1000"/>
              </a:spcBef>
            </a:pPr>
            <a:r>
              <a:rPr lang="en-US" sz="3600" b="1" dirty="0">
                <a:solidFill>
                  <a:srgbClr val="FFC000"/>
                </a:solidFill>
                <a:ea typeface="+mj-lt"/>
                <a:cs typeface="+mj-lt"/>
              </a:rPr>
              <a:t>Setting Community Norms &amp; Standards</a:t>
            </a:r>
            <a:endParaRPr lang="en-US" sz="5400" b="1"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301399" y="2469081"/>
            <a:ext cx="11594039"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cs typeface="Calibri"/>
              </a:rPr>
              <a:t>Leveraging the prior experiences of students</a:t>
            </a:r>
          </a:p>
          <a:p>
            <a:pPr marL="342900" indent="-342900">
              <a:buFont typeface="Arial" panose="020B0604020202020204" pitchFamily="34" charset="0"/>
              <a:buChar char="•"/>
            </a:pPr>
            <a:r>
              <a:rPr lang="en-US" sz="2200" dirty="0">
                <a:cs typeface="Calibri"/>
              </a:rPr>
              <a:t>Example: Fall 2015, Chemistry 101 (&gt;90% 1</a:t>
            </a:r>
            <a:r>
              <a:rPr lang="en-US" sz="2200" baseline="30000" dirty="0">
                <a:cs typeface="Calibri"/>
              </a:rPr>
              <a:t>st</a:t>
            </a:r>
            <a:r>
              <a:rPr lang="en-US" sz="2200" dirty="0">
                <a:cs typeface="Calibri"/>
              </a:rPr>
              <a:t>-year students)</a:t>
            </a:r>
          </a:p>
          <a:p>
            <a:pPr marL="342900" indent="-342900">
              <a:buFont typeface="Arial" panose="020B0604020202020204" pitchFamily="34" charset="0"/>
              <a:buChar char="•"/>
            </a:pPr>
            <a:endParaRPr lang="en-US" sz="2000" dirty="0">
              <a:cs typeface="Calibri"/>
            </a:endParaRPr>
          </a:p>
          <a:p>
            <a:r>
              <a:rPr lang="en-US" sz="2000" b="1" dirty="0">
                <a:solidFill>
                  <a:srgbClr val="922247"/>
                </a:solidFill>
                <a:cs typeface="Calibri"/>
              </a:rPr>
              <a:t>Draft statement</a:t>
            </a:r>
            <a:r>
              <a:rPr lang="en-US" sz="2000" dirty="0">
                <a:cs typeface="Calibri"/>
              </a:rPr>
              <a:t>: All participants are expected to respect, value, and encourage each others’ contributions in the classroom. This will be done by:</a:t>
            </a:r>
          </a:p>
          <a:p>
            <a:pPr marL="800100" lvl="1" indent="-342900">
              <a:buFont typeface="Arial" panose="020B0604020202020204" pitchFamily="34" charset="0"/>
              <a:buChar char="•"/>
            </a:pPr>
            <a:r>
              <a:rPr lang="en-US" sz="2000" dirty="0">
                <a:cs typeface="Calibri"/>
              </a:rPr>
              <a:t>Participants actively listening to each other’s presentations, questions and answers. Distractions (side conversations, use of personal devices, other) will be kept to a minimum.</a:t>
            </a:r>
          </a:p>
          <a:p>
            <a:pPr marL="800100" lvl="1" indent="-342900">
              <a:buFont typeface="Arial" panose="020B0604020202020204" pitchFamily="34" charset="0"/>
              <a:buChar char="•"/>
            </a:pPr>
            <a:r>
              <a:rPr lang="en-US" sz="2000" dirty="0">
                <a:cs typeface="Calibri"/>
              </a:rPr>
              <a:t>Participants asking questions individually and in groups; participants engaging in problem-solving individually and in groups.</a:t>
            </a:r>
          </a:p>
          <a:p>
            <a:pPr marL="800100" lvl="1" indent="-342900">
              <a:buFont typeface="Arial" panose="020B0604020202020204" pitchFamily="34" charset="0"/>
              <a:buChar char="•"/>
            </a:pPr>
            <a:r>
              <a:rPr lang="en-US" sz="2000" dirty="0">
                <a:cs typeface="Calibri"/>
              </a:rPr>
              <a:t>Correct, incorrect, incomplete and partial answers to questions will be critically but respectfully examined and discussed to cultivate conceptual understanding of material from multiple perspectives.</a:t>
            </a:r>
          </a:p>
          <a:p>
            <a:pPr marL="800100" lvl="1" indent="-342900">
              <a:buFont typeface="Arial" panose="020B0604020202020204" pitchFamily="34" charset="0"/>
              <a:buChar char="•"/>
            </a:pPr>
            <a:r>
              <a:rPr lang="en-US" sz="2000" dirty="0">
                <a:cs typeface="Calibri"/>
              </a:rPr>
              <a:t>Participants will seek to engage with the material by finding areas of personal interest and exploring topics further by asking questions and seeking additional resources for information.</a:t>
            </a:r>
          </a:p>
        </p:txBody>
      </p:sp>
    </p:spTree>
    <p:extLst>
      <p:ext uri="{BB962C8B-B14F-4D97-AF65-F5344CB8AC3E}">
        <p14:creationId xmlns:p14="http://schemas.microsoft.com/office/powerpoint/2010/main" val="235942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840619" y="1805355"/>
            <a:ext cx="10515600" cy="973542"/>
          </a:xfrm>
        </p:spPr>
        <p:txBody>
          <a:bodyPr>
            <a:normAutofit/>
          </a:bodyPr>
          <a:lstStyle/>
          <a:p>
            <a:pPr algn="ctr">
              <a:spcBef>
                <a:spcPts val="1000"/>
              </a:spcBef>
            </a:pPr>
            <a:r>
              <a:rPr lang="en-US" sz="3600" b="1" dirty="0">
                <a:solidFill>
                  <a:srgbClr val="FFC000"/>
                </a:solidFill>
                <a:ea typeface="+mj-lt"/>
                <a:cs typeface="+mj-lt"/>
              </a:rPr>
              <a:t>Crew Formations &amp; Assigned Field Sites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11052818"/>
              </p:ext>
            </p:extLst>
          </p:nvPr>
        </p:nvGraphicFramePr>
        <p:xfrm>
          <a:off x="840619" y="208467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7240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840619" y="1805355"/>
            <a:ext cx="10515600" cy="973542"/>
          </a:xfrm>
        </p:spPr>
        <p:txBody>
          <a:bodyPr>
            <a:normAutofit/>
          </a:bodyPr>
          <a:lstStyle/>
          <a:p>
            <a:pPr algn="ctr">
              <a:spcBef>
                <a:spcPts val="1000"/>
              </a:spcBef>
            </a:pPr>
            <a:r>
              <a:rPr lang="en-US" sz="3600" b="1" dirty="0">
                <a:solidFill>
                  <a:srgbClr val="FFC000"/>
                </a:solidFill>
                <a:ea typeface="+mj-lt"/>
                <a:cs typeface="+mj-lt"/>
              </a:rPr>
              <a:t>Adjusting to Online Community Fieldwork</a:t>
            </a:r>
            <a:endParaRPr lang="en-US" dirty="0"/>
          </a:p>
        </p:txBody>
      </p:sp>
      <p:pic>
        <p:nvPicPr>
          <p:cNvPr id="8" name="Content Placeholder 10"/>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313058" y="3325326"/>
            <a:ext cx="3548501" cy="3350277"/>
          </a:xfrm>
          <a:prstGeom prst="rect">
            <a:avLst/>
          </a:prstGeom>
          <a:solidFill>
            <a:schemeClr val="tx1">
              <a:alpha val="50000"/>
            </a:schemeClr>
          </a:solidFill>
          <a:ln w="12700">
            <a:solidFill>
              <a:schemeClr val="tx1"/>
            </a:solidFill>
          </a:ln>
        </p:spPr>
      </p:pic>
      <p:pic>
        <p:nvPicPr>
          <p:cNvPr id="10" name="Content Placeholder 11"/>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7191888" y="3325325"/>
            <a:ext cx="3538099" cy="3350277"/>
          </a:xfrm>
          <a:prstGeom prst="rect">
            <a:avLst/>
          </a:prstGeom>
          <a:ln w="12700">
            <a:solidFill>
              <a:schemeClr val="tx1"/>
            </a:solidFill>
          </a:ln>
        </p:spPr>
      </p:pic>
      <p:sp>
        <p:nvSpPr>
          <p:cNvPr id="11" name="Title 8">
            <a:extLst>
              <a:ext uri="{FF2B5EF4-FFF2-40B4-BE49-F238E27FC236}">
                <a16:creationId xmlns:a16="http://schemas.microsoft.com/office/drawing/2014/main" id="{BB52A5F2-B2B5-4448-BD7F-706FAC769FB0}"/>
              </a:ext>
            </a:extLst>
          </p:cNvPr>
          <p:cNvSpPr txBox="1">
            <a:spLocks/>
          </p:cNvSpPr>
          <p:nvPr/>
        </p:nvSpPr>
        <p:spPr>
          <a:xfrm>
            <a:off x="840619" y="2523323"/>
            <a:ext cx="4493381" cy="8020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2400" b="1" dirty="0">
                <a:solidFill>
                  <a:srgbClr val="922247"/>
                </a:solidFill>
                <a:ea typeface="+mj-lt"/>
                <a:cs typeface="+mj-lt"/>
              </a:rPr>
              <a:t>Websites &amp; Community Building</a:t>
            </a:r>
            <a:endParaRPr lang="en-US" sz="2400" dirty="0">
              <a:solidFill>
                <a:srgbClr val="922247"/>
              </a:solidFill>
            </a:endParaRPr>
          </a:p>
        </p:txBody>
      </p:sp>
      <p:sp>
        <p:nvSpPr>
          <p:cNvPr id="12" name="Title 8">
            <a:extLst>
              <a:ext uri="{FF2B5EF4-FFF2-40B4-BE49-F238E27FC236}">
                <a16:creationId xmlns:a16="http://schemas.microsoft.com/office/drawing/2014/main" id="{BB52A5F2-B2B5-4448-BD7F-706FAC769FB0}"/>
              </a:ext>
            </a:extLst>
          </p:cNvPr>
          <p:cNvSpPr txBox="1">
            <a:spLocks/>
          </p:cNvSpPr>
          <p:nvPr/>
        </p:nvSpPr>
        <p:spPr>
          <a:xfrm>
            <a:off x="6565657" y="2546182"/>
            <a:ext cx="4790562" cy="8020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n-US" sz="2400" b="1" dirty="0">
                <a:solidFill>
                  <a:srgbClr val="922247"/>
                </a:solidFill>
                <a:ea typeface="+mj-lt"/>
                <a:cs typeface="+mj-lt"/>
              </a:rPr>
              <a:t>Social Media Presence &amp; Community Building</a:t>
            </a:r>
            <a:endParaRPr lang="en-US" sz="2400" dirty="0">
              <a:solidFill>
                <a:srgbClr val="922247"/>
              </a:solidFill>
            </a:endParaRPr>
          </a:p>
        </p:txBody>
      </p:sp>
    </p:spTree>
    <p:extLst>
      <p:ext uri="{BB962C8B-B14F-4D97-AF65-F5344CB8AC3E}">
        <p14:creationId xmlns:p14="http://schemas.microsoft.com/office/powerpoint/2010/main" val="1857784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840619" y="1805355"/>
            <a:ext cx="10515600" cy="973542"/>
          </a:xfrm>
        </p:spPr>
        <p:txBody>
          <a:bodyPr>
            <a:normAutofit/>
          </a:bodyPr>
          <a:lstStyle/>
          <a:p>
            <a:pPr algn="ctr">
              <a:spcBef>
                <a:spcPts val="1000"/>
              </a:spcBef>
            </a:pPr>
            <a:r>
              <a:rPr lang="en-US" sz="3600" b="1" dirty="0">
                <a:solidFill>
                  <a:srgbClr val="FFC000"/>
                </a:solidFill>
                <a:ea typeface="+mj-lt"/>
                <a:cs typeface="+mj-lt"/>
              </a:rPr>
              <a:t>Implications on Community Building</a:t>
            </a:r>
            <a:endParaRPr lang="en-US" dirty="0"/>
          </a:p>
        </p:txBody>
      </p:sp>
      <p:sp>
        <p:nvSpPr>
          <p:cNvPr id="12" name="TextBox 11">
            <a:extLst>
              <a:ext uri="{FF2B5EF4-FFF2-40B4-BE49-F238E27FC236}">
                <a16:creationId xmlns:a16="http://schemas.microsoft.com/office/drawing/2014/main" id="{B87DC4C5-40B6-4315-8398-A9EFE1F503F3}"/>
              </a:ext>
            </a:extLst>
          </p:cNvPr>
          <p:cNvSpPr txBox="1"/>
          <p:nvPr/>
        </p:nvSpPr>
        <p:spPr>
          <a:xfrm>
            <a:off x="718238" y="2604222"/>
            <a:ext cx="107603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mj-lt"/>
              <a:buAutoNum type="arabicPeriod"/>
            </a:pPr>
            <a:r>
              <a:rPr lang="en-US" sz="2400" dirty="0"/>
              <a:t>Physical hanging out in student crews transferred to primarily digital hanging out with crews</a:t>
            </a:r>
          </a:p>
          <a:p>
            <a:endParaRPr lang="en-US" sz="2400" dirty="0"/>
          </a:p>
          <a:p>
            <a:pPr marL="457200" indent="-457200">
              <a:buFont typeface="+mj-lt"/>
              <a:buAutoNum type="arabicPeriod" startAt="2"/>
            </a:pPr>
            <a:r>
              <a:rPr lang="en-US" sz="2400" dirty="0"/>
              <a:t>Tactile + sensual liveness of hip hop culture in physical place is </a:t>
            </a:r>
            <a:r>
              <a:rPr lang="en-US" sz="2400" b="1" u="sng" dirty="0">
                <a:solidFill>
                  <a:srgbClr val="922247"/>
                </a:solidFill>
              </a:rPr>
              <a:t>not felt </a:t>
            </a:r>
            <a:r>
              <a:rPr lang="en-US" sz="2400" dirty="0"/>
              <a:t>but interpreted through digital community presence</a:t>
            </a:r>
          </a:p>
          <a:p>
            <a:endParaRPr lang="en-US" sz="2400" dirty="0"/>
          </a:p>
          <a:p>
            <a:pPr marL="457200" indent="-457200">
              <a:buFont typeface="+mj-lt"/>
              <a:buAutoNum type="arabicPeriod" startAt="3"/>
            </a:pPr>
            <a:r>
              <a:rPr lang="en-US" sz="2400" dirty="0"/>
              <a:t>New appreciation for the physical George Floyd racial justice protests and how hip hop culture + Black and Brown </a:t>
            </a:r>
            <a:r>
              <a:rPr lang="en-US" sz="2400" dirty="0" err="1"/>
              <a:t>placemaking</a:t>
            </a:r>
            <a:r>
              <a:rPr lang="en-US" sz="2400" dirty="0"/>
              <a:t> in the streets and public spaces is vital for community building and social justice movements</a:t>
            </a:r>
          </a:p>
        </p:txBody>
      </p:sp>
    </p:spTree>
    <p:extLst>
      <p:ext uri="{BB962C8B-B14F-4D97-AF65-F5344CB8AC3E}">
        <p14:creationId xmlns:p14="http://schemas.microsoft.com/office/powerpoint/2010/main" val="2664722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840619" y="1805355"/>
            <a:ext cx="10515600" cy="973542"/>
          </a:xfrm>
        </p:spPr>
        <p:txBody>
          <a:bodyPr>
            <a:normAutofit/>
          </a:bodyPr>
          <a:lstStyle/>
          <a:p>
            <a:pPr algn="ctr">
              <a:spcBef>
                <a:spcPts val="1000"/>
              </a:spcBef>
            </a:pPr>
            <a:r>
              <a:rPr lang="en-US" sz="3600" b="1" dirty="0">
                <a:solidFill>
                  <a:srgbClr val="FFC000"/>
                </a:solidFill>
                <a:ea typeface="+mj-lt"/>
                <a:cs typeface="+mj-lt"/>
              </a:rPr>
              <a:t>References</a:t>
            </a:r>
            <a:endParaRPr lang="en-US" dirty="0"/>
          </a:p>
        </p:txBody>
      </p:sp>
      <p:sp>
        <p:nvSpPr>
          <p:cNvPr id="7" name="Content Placeholder 2"/>
          <p:cNvSpPr>
            <a:spLocks noGrp="1"/>
          </p:cNvSpPr>
          <p:nvPr>
            <p:ph idx="1"/>
          </p:nvPr>
        </p:nvSpPr>
        <p:spPr>
          <a:xfrm>
            <a:off x="612019" y="2642676"/>
            <a:ext cx="11026314" cy="3752216"/>
          </a:xfrm>
        </p:spPr>
        <p:txBody>
          <a:bodyPr>
            <a:normAutofit/>
          </a:bodyPr>
          <a:lstStyle/>
          <a:p>
            <a:pPr marL="0" lvl="0" indent="0">
              <a:buNone/>
            </a:pPr>
            <a:r>
              <a:rPr lang="en-US" sz="2200" dirty="0"/>
              <a:t>Villanueva, G., Broad, G., Gonzalez, C., Ball-</a:t>
            </a:r>
            <a:r>
              <a:rPr lang="en-US" sz="2200" dirty="0" err="1"/>
              <a:t>Rokeach</a:t>
            </a:r>
            <a:r>
              <a:rPr lang="en-US" sz="2200" dirty="0"/>
              <a:t>, S., &amp; Murphy, S. (2016). 	Communication asset mapping: An ecological field application toward building 	healthy communities. </a:t>
            </a:r>
            <a:r>
              <a:rPr lang="en-US" sz="2200" i="1" dirty="0"/>
              <a:t>International Journal of Communication</a:t>
            </a:r>
            <a:r>
              <a:rPr lang="en-US" sz="2200" dirty="0"/>
              <a:t>, 10, 2704-2724.</a:t>
            </a:r>
          </a:p>
          <a:p>
            <a:pPr marL="0" indent="0">
              <a:buNone/>
            </a:pPr>
            <a:r>
              <a:rPr lang="en-US" sz="2200" dirty="0"/>
              <a:t>Villanueva, G. (2019). </a:t>
            </a:r>
            <a:r>
              <a:rPr lang="en-US" sz="2200" dirty="0" err="1"/>
              <a:t>Chitown</a:t>
            </a:r>
            <a:r>
              <a:rPr lang="en-US" sz="2200" dirty="0"/>
              <a:t> loves you: Hip hop’s alternative spatializing narratives and 	activism to Trump’s hateful campaign rhetoric about Chicago. </a:t>
            </a:r>
            <a:r>
              <a:rPr lang="en-US" sz="2200" i="1" dirty="0"/>
              <a:t>Journal of Popular 	Music 	Studies, 31</a:t>
            </a:r>
            <a:r>
              <a:rPr lang="en-US" sz="2200" dirty="0"/>
              <a:t>(2), 127–146.</a:t>
            </a:r>
          </a:p>
          <a:p>
            <a:pPr marL="0" indent="0">
              <a:buNone/>
            </a:pPr>
            <a:r>
              <a:rPr lang="en-US" sz="2200" dirty="0"/>
              <a:t>Villanueva, G. (2020). You must learn: Sampling critical hip hop pedagogy in 	communication education spaces. </a:t>
            </a:r>
            <a:r>
              <a:rPr lang="en-US" sz="2200" i="1" dirty="0"/>
              <a:t>Pedagogy, Culture and Society</a:t>
            </a:r>
            <a:r>
              <a:rPr lang="en-US" sz="2200" dirty="0"/>
              <a:t>, 1-19.</a:t>
            </a:r>
          </a:p>
          <a:p>
            <a:pPr marL="0" indent="0">
              <a:buNone/>
            </a:pPr>
            <a:r>
              <a:rPr lang="en-US" sz="2200" dirty="0"/>
              <a:t>Williams, A. D. 2009. “The Critical Cultural Cypher: Remaking Paulo Freire’s Cultural Circles 	Using Hip Hop Culture.” </a:t>
            </a:r>
            <a:r>
              <a:rPr lang="en-US" sz="2200" i="1" dirty="0"/>
              <a:t>The International Journal of Critical Pedagogy </a:t>
            </a:r>
            <a:r>
              <a:rPr lang="en-US" sz="2200" dirty="0"/>
              <a:t>2 (1): 1–29. </a:t>
            </a:r>
          </a:p>
          <a:p>
            <a:pPr marL="0" lvl="0" indent="0">
              <a:buNone/>
            </a:pPr>
            <a:endParaRPr lang="en-US" dirty="0"/>
          </a:p>
          <a:p>
            <a:pPr marL="0" indent="0">
              <a:buNone/>
            </a:pPr>
            <a:endParaRPr lang="en-US" dirty="0"/>
          </a:p>
        </p:txBody>
      </p:sp>
    </p:spTree>
    <p:extLst>
      <p:ext uri="{BB962C8B-B14F-4D97-AF65-F5344CB8AC3E}">
        <p14:creationId xmlns:p14="http://schemas.microsoft.com/office/powerpoint/2010/main" val="189885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9404" y="1906216"/>
            <a:ext cx="12191999" cy="653537"/>
          </a:xfrm>
        </p:spPr>
        <p:txBody>
          <a:bodyPr>
            <a:normAutofit/>
          </a:bodyPr>
          <a:lstStyle/>
          <a:p>
            <a:pPr>
              <a:spcBef>
                <a:spcPts val="1000"/>
              </a:spcBef>
            </a:pPr>
            <a:r>
              <a:rPr lang="en-US" sz="3600" b="1" dirty="0">
                <a:solidFill>
                  <a:srgbClr val="FFC000"/>
                </a:solidFill>
                <a:ea typeface="+mj-lt"/>
                <a:cs typeface="+mj-lt"/>
              </a:rPr>
              <a:t>Small Group Norms &amp; Standards Discussion</a:t>
            </a:r>
            <a:endParaRPr lang="en-US" sz="5400" b="1"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863931" y="2635351"/>
            <a:ext cx="1048294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cs typeface="Calibri"/>
              </a:rPr>
              <a:t>What are your goals for this course?</a:t>
            </a:r>
          </a:p>
          <a:p>
            <a:pPr marL="342900" indent="-342900">
              <a:buFont typeface="Arial" panose="020B0604020202020204" pitchFamily="34" charset="0"/>
              <a:buChar char="•"/>
            </a:pPr>
            <a:r>
              <a:rPr lang="en-US" sz="2400" dirty="0">
                <a:cs typeface="Calibri"/>
              </a:rPr>
              <a:t>What are the goals for your group?</a:t>
            </a:r>
          </a:p>
          <a:p>
            <a:pPr marL="342900" indent="-342900">
              <a:buFont typeface="Arial" panose="020B0604020202020204" pitchFamily="34" charset="0"/>
              <a:buChar char="•"/>
            </a:pPr>
            <a:r>
              <a:rPr lang="en-US" sz="2400" dirty="0">
                <a:cs typeface="Calibri"/>
              </a:rPr>
              <a:t>What does honest collaboration look like for group work?</a:t>
            </a:r>
          </a:p>
          <a:p>
            <a:pPr marL="342900" indent="-342900">
              <a:buFont typeface="Arial" panose="020B0604020202020204" pitchFamily="34" charset="0"/>
              <a:buChar char="•"/>
            </a:pPr>
            <a:r>
              <a:rPr lang="en-US" sz="2400" dirty="0">
                <a:cs typeface="Calibri"/>
              </a:rPr>
              <a:t>How can your group help you achieve your goals for this course?</a:t>
            </a:r>
          </a:p>
          <a:p>
            <a:pPr marL="342900" indent="-342900">
              <a:buFont typeface="Arial" panose="020B0604020202020204" pitchFamily="34" charset="0"/>
              <a:buChar char="•"/>
            </a:pPr>
            <a:r>
              <a:rPr lang="en-US" sz="2400" dirty="0">
                <a:cs typeface="Calibri"/>
              </a:rPr>
              <a:t>How can you help your group achieve its goals?</a:t>
            </a:r>
          </a:p>
          <a:p>
            <a:pPr marL="342900" indent="-342900">
              <a:buFont typeface="Arial" panose="020B0604020202020204" pitchFamily="34" charset="0"/>
              <a:buChar char="•"/>
            </a:pPr>
            <a:r>
              <a:rPr lang="en-US" sz="2400" dirty="0">
                <a:cs typeface="Calibri"/>
              </a:rPr>
              <a:t>How do you want your group members to respond if you are unprepared for a discussion?</a:t>
            </a:r>
          </a:p>
          <a:p>
            <a:pPr marL="342900" indent="-342900">
              <a:buFont typeface="Arial" panose="020B0604020202020204" pitchFamily="34" charset="0"/>
              <a:buChar char="•"/>
            </a:pPr>
            <a:r>
              <a:rPr lang="en-US" sz="2400" dirty="0">
                <a:cs typeface="Calibri"/>
              </a:rPr>
              <a:t>What will you do to help your group when you are well-prepared for a discussion?</a:t>
            </a:r>
          </a:p>
          <a:p>
            <a:pPr marL="342900" indent="-342900">
              <a:buFont typeface="Arial" panose="020B0604020202020204" pitchFamily="34" charset="0"/>
              <a:buChar char="•"/>
            </a:pPr>
            <a:r>
              <a:rPr lang="en-US" sz="2400" dirty="0">
                <a:cs typeface="Calibri"/>
              </a:rPr>
              <a:t>Is there anything else that is important to discuss with your group?</a:t>
            </a:r>
          </a:p>
        </p:txBody>
      </p:sp>
    </p:spTree>
    <p:extLst>
      <p:ext uri="{BB962C8B-B14F-4D97-AF65-F5344CB8AC3E}">
        <p14:creationId xmlns:p14="http://schemas.microsoft.com/office/powerpoint/2010/main" val="2369508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1"/>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1524000" y="2193458"/>
            <a:ext cx="9144000" cy="2622382"/>
          </a:xfrm>
        </p:spPr>
        <p:txBody>
          <a:bodyPr>
            <a:noAutofit/>
          </a:bodyPr>
          <a:lstStyle/>
          <a:p>
            <a:pPr>
              <a:spcBef>
                <a:spcPts val="1000"/>
              </a:spcBef>
            </a:pPr>
            <a:r>
              <a:rPr lang="en-US" b="1" dirty="0">
                <a:solidFill>
                  <a:srgbClr val="FFC000"/>
                </a:solidFill>
                <a:ea typeface="+mj-lt"/>
                <a:cs typeface="+mj-lt"/>
              </a:rPr>
              <a:t>Building Community in a Remote Learning Environment</a:t>
            </a:r>
            <a:endParaRPr lang="en-US" dirty="0">
              <a:ea typeface="+mj-lt"/>
              <a:cs typeface="+mj-lt"/>
            </a:endParaRPr>
          </a:p>
        </p:txBody>
      </p:sp>
      <p:sp>
        <p:nvSpPr>
          <p:cNvPr id="2" name="Subtitle 1"/>
          <p:cNvSpPr>
            <a:spLocks noGrp="1"/>
          </p:cNvSpPr>
          <p:nvPr>
            <p:ph type="subTitle" idx="1"/>
          </p:nvPr>
        </p:nvSpPr>
        <p:spPr>
          <a:xfrm>
            <a:off x="1524000" y="5178680"/>
            <a:ext cx="9144000" cy="1319740"/>
          </a:xfrm>
        </p:spPr>
        <p:txBody>
          <a:bodyPr/>
          <a:lstStyle/>
          <a:p>
            <a:r>
              <a:rPr lang="en-US" dirty="0">
                <a:solidFill>
                  <a:srgbClr val="922247"/>
                </a:solidFill>
              </a:rPr>
              <a:t>Vinny Donnelly</a:t>
            </a:r>
          </a:p>
          <a:p>
            <a:r>
              <a:rPr lang="en-US" dirty="0">
                <a:solidFill>
                  <a:srgbClr val="922247"/>
                </a:solidFill>
              </a:rPr>
              <a:t>Quinlan School of Business</a:t>
            </a:r>
          </a:p>
        </p:txBody>
      </p:sp>
    </p:spTree>
    <p:extLst>
      <p:ext uri="{BB962C8B-B14F-4D97-AF65-F5344CB8AC3E}">
        <p14:creationId xmlns:p14="http://schemas.microsoft.com/office/powerpoint/2010/main" val="10985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FFBFB-F9B8-45CB-B15F-E4F1D3DF285E}"/>
              </a:ext>
            </a:extLst>
          </p:cNvPr>
          <p:cNvSpPr/>
          <p:nvPr/>
        </p:nvSpPr>
        <p:spPr>
          <a:xfrm>
            <a:off x="5564" y="-4166"/>
            <a:ext cx="12192000" cy="1834784"/>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C000"/>
                </a:solidFill>
                <a:cs typeface="Calibri"/>
              </a:rPr>
              <a:t>Focus on Teaching &amp; Learning 2020</a:t>
            </a:r>
          </a:p>
        </p:txBody>
      </p:sp>
      <p:sp>
        <p:nvSpPr>
          <p:cNvPr id="7" name="Title 8">
            <a:extLst>
              <a:ext uri="{FF2B5EF4-FFF2-40B4-BE49-F238E27FC236}">
                <a16:creationId xmlns:a16="http://schemas.microsoft.com/office/drawing/2014/main" id="{BB52A5F2-B2B5-4448-BD7F-706FAC769FB0}"/>
              </a:ext>
            </a:extLst>
          </p:cNvPr>
          <p:cNvSpPr txBox="1">
            <a:spLocks/>
          </p:cNvSpPr>
          <p:nvPr/>
        </p:nvSpPr>
        <p:spPr>
          <a:xfrm>
            <a:off x="612342" y="2437668"/>
            <a:ext cx="10978443" cy="13551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Bef>
                <a:spcPts val="1000"/>
              </a:spcBef>
            </a:pPr>
            <a:r>
              <a:rPr lang="en-US" b="1" dirty="0">
                <a:solidFill>
                  <a:srgbClr val="FFC000"/>
                </a:solidFill>
                <a:ea typeface="+mj-lt"/>
                <a:cs typeface="+mj-lt"/>
              </a:rPr>
              <a:t>Ice Breakers</a:t>
            </a:r>
            <a:endParaRPr lang="en-US" dirty="0">
              <a:ea typeface="+mj-lt"/>
              <a:cs typeface="+mj-lt"/>
            </a:endParaRPr>
          </a:p>
        </p:txBody>
      </p:sp>
    </p:spTree>
    <p:extLst>
      <p:ext uri="{BB962C8B-B14F-4D97-AF65-F5344CB8AC3E}">
        <p14:creationId xmlns:p14="http://schemas.microsoft.com/office/powerpoint/2010/main" val="296717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ctrTitle"/>
          </p:nvPr>
        </p:nvSpPr>
        <p:spPr>
          <a:xfrm>
            <a:off x="0" y="1900463"/>
            <a:ext cx="12191999" cy="653537"/>
          </a:xfrm>
        </p:spPr>
        <p:txBody>
          <a:bodyPr>
            <a:normAutofit/>
          </a:bodyPr>
          <a:lstStyle/>
          <a:p>
            <a:pPr>
              <a:spcBef>
                <a:spcPts val="1000"/>
              </a:spcBef>
            </a:pPr>
            <a:r>
              <a:rPr lang="en-US" sz="3600" b="1" dirty="0">
                <a:solidFill>
                  <a:srgbClr val="FFC000"/>
                </a:solidFill>
                <a:ea typeface="+mj-lt"/>
                <a:cs typeface="+mj-lt"/>
              </a:rPr>
              <a:t>Easing Group Contribution</a:t>
            </a:r>
            <a:endParaRPr lang="en-US" sz="5400" b="1" dirty="0"/>
          </a:p>
        </p:txBody>
      </p:sp>
      <p:sp>
        <p:nvSpPr>
          <p:cNvPr id="2" name="TextBox 1">
            <a:extLst>
              <a:ext uri="{FF2B5EF4-FFF2-40B4-BE49-F238E27FC236}">
                <a16:creationId xmlns:a16="http://schemas.microsoft.com/office/drawing/2014/main" id="{5FB8D865-99DE-466C-80C1-8E41BC0D7166}"/>
              </a:ext>
            </a:extLst>
          </p:cNvPr>
          <p:cNvSpPr txBox="1"/>
          <p:nvPr/>
        </p:nvSpPr>
        <p:spPr>
          <a:xfrm>
            <a:off x="1309511" y="2899364"/>
            <a:ext cx="9591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rgbClr val="922247"/>
              </a:solidFill>
              <a:cs typeface="Calibri"/>
            </a:endParaRPr>
          </a:p>
        </p:txBody>
      </p:sp>
      <p:sp>
        <p:nvSpPr>
          <p:cNvPr id="3" name="TextBox 2">
            <a:extLst>
              <a:ext uri="{FF2B5EF4-FFF2-40B4-BE49-F238E27FC236}">
                <a16:creationId xmlns:a16="http://schemas.microsoft.com/office/drawing/2014/main" id="{B87DC4C5-40B6-4315-8398-A9EFE1F503F3}"/>
              </a:ext>
            </a:extLst>
          </p:cNvPr>
          <p:cNvSpPr txBox="1"/>
          <p:nvPr/>
        </p:nvSpPr>
        <p:spPr>
          <a:xfrm>
            <a:off x="874072" y="2623845"/>
            <a:ext cx="1044385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Ice breakers can be an effective way of starting a training session or team-building event. As interactive and often fun sessions run before the main proceedings, they help people get to know each other and buy into the purpose of the event.</a:t>
            </a:r>
          </a:p>
          <a:p>
            <a:endParaRPr lang="en-US" sz="2400" dirty="0">
              <a:cs typeface="Calibri"/>
            </a:endParaRPr>
          </a:p>
          <a:p>
            <a:r>
              <a:rPr lang="en-US" sz="2400" dirty="0">
                <a:cs typeface="Calibri"/>
              </a:rPr>
              <a:t>If such a session is well-designed and well-facilitated, it can really help get things off to a great start. By getting to know each other, getting to know the facilitators, and learning about the objectives of the event, people can become more engaged in the proceedings and so contribute more effectively towards a successful outcome.</a:t>
            </a:r>
          </a:p>
        </p:txBody>
      </p:sp>
      <p:sp>
        <p:nvSpPr>
          <p:cNvPr id="8" name="Rectangle 7">
            <a:extLst>
              <a:ext uri="{FF2B5EF4-FFF2-40B4-BE49-F238E27FC236}">
                <a16:creationId xmlns:a16="http://schemas.microsoft.com/office/drawing/2014/main" id="{7F26318F-CE1C-48CE-A582-69C8D5EF9CB8}"/>
              </a:ext>
            </a:extLst>
          </p:cNvPr>
          <p:cNvSpPr/>
          <p:nvPr/>
        </p:nvSpPr>
        <p:spPr>
          <a:xfrm>
            <a:off x="874072" y="6110010"/>
            <a:ext cx="5800627" cy="369332"/>
          </a:xfrm>
          <a:prstGeom prst="rect">
            <a:avLst/>
          </a:prstGeom>
        </p:spPr>
        <p:txBody>
          <a:bodyPr wrap="none">
            <a:spAutoFit/>
          </a:bodyPr>
          <a:lstStyle/>
          <a:p>
            <a:r>
              <a:rPr lang="en-US" dirty="0">
                <a:hlinkClick r:id="rId3"/>
              </a:rPr>
              <a:t>https://www.mindtools.com/pages/article/newLDR_76.htm</a:t>
            </a:r>
            <a:endParaRPr lang="en-US" dirty="0"/>
          </a:p>
        </p:txBody>
      </p:sp>
    </p:spTree>
    <p:extLst>
      <p:ext uri="{BB962C8B-B14F-4D97-AF65-F5344CB8AC3E}">
        <p14:creationId xmlns:p14="http://schemas.microsoft.com/office/powerpoint/2010/main" val="4034677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FFBFB-F9B8-45CB-B15F-E4F1D3DF285E}"/>
              </a:ext>
            </a:extLst>
          </p:cNvPr>
          <p:cNvSpPr/>
          <p:nvPr/>
        </p:nvSpPr>
        <p:spPr>
          <a:xfrm>
            <a:off x="2419" y="8466"/>
            <a:ext cx="12192000" cy="1822152"/>
          </a:xfrm>
          <a:prstGeom prst="rect">
            <a:avLst/>
          </a:prstGeom>
          <a:solidFill>
            <a:srgbClr val="922247"/>
          </a:solidFill>
          <a:ln>
            <a:solidFill>
              <a:srgbClr val="922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text on a white background&#10;&#10;Description automatically generated">
            <a:extLst>
              <a:ext uri="{FF2B5EF4-FFF2-40B4-BE49-F238E27FC236}">
                <a16:creationId xmlns:a16="http://schemas.microsoft.com/office/drawing/2014/main" id="{3870AFC3-F988-470F-9E1B-F626EC15F302}"/>
              </a:ext>
            </a:extLst>
          </p:cNvPr>
          <p:cNvPicPr>
            <a:picLocks noChangeAspect="1"/>
          </p:cNvPicPr>
          <p:nvPr/>
        </p:nvPicPr>
        <p:blipFill rotWithShape="1">
          <a:blip r:embed="rId2"/>
          <a:srcRect t="14036" r="-1" b="9072"/>
          <a:stretch/>
        </p:blipFill>
        <p:spPr>
          <a:xfrm>
            <a:off x="5564" y="5564"/>
            <a:ext cx="4724647" cy="1825054"/>
          </a:xfrm>
          <a:prstGeom prst="rect">
            <a:avLst/>
          </a:prstGeom>
        </p:spPr>
      </p:pic>
      <p:sp>
        <p:nvSpPr>
          <p:cNvPr id="6" name="Subtitle 2">
            <a:extLst>
              <a:ext uri="{FF2B5EF4-FFF2-40B4-BE49-F238E27FC236}">
                <a16:creationId xmlns:a16="http://schemas.microsoft.com/office/drawing/2014/main" id="{E2BAB18C-F280-4E7F-A2D3-C8820D1A5426}"/>
              </a:ext>
            </a:extLst>
          </p:cNvPr>
          <p:cNvSpPr txBox="1">
            <a:spLocks/>
          </p:cNvSpPr>
          <p:nvPr/>
        </p:nvSpPr>
        <p:spPr>
          <a:xfrm>
            <a:off x="4988107" y="262522"/>
            <a:ext cx="6878826" cy="128877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solidFill>
                  <a:srgbClr val="FFC000"/>
                </a:solidFill>
                <a:cs typeface="Calibri"/>
              </a:rPr>
              <a:t>Focus on Teaching &amp; Learning 2020</a:t>
            </a:r>
          </a:p>
        </p:txBody>
      </p:sp>
      <p:sp>
        <p:nvSpPr>
          <p:cNvPr id="9" name="Title 8">
            <a:extLst>
              <a:ext uri="{FF2B5EF4-FFF2-40B4-BE49-F238E27FC236}">
                <a16:creationId xmlns:a16="http://schemas.microsoft.com/office/drawing/2014/main" id="{BB52A5F2-B2B5-4448-BD7F-706FAC769FB0}"/>
              </a:ext>
            </a:extLst>
          </p:cNvPr>
          <p:cNvSpPr>
            <a:spLocks noGrp="1"/>
          </p:cNvSpPr>
          <p:nvPr>
            <p:ph type="title"/>
          </p:nvPr>
        </p:nvSpPr>
        <p:spPr>
          <a:xfrm>
            <a:off x="4838" y="1834089"/>
            <a:ext cx="12189581" cy="702397"/>
          </a:xfrm>
        </p:spPr>
        <p:txBody>
          <a:bodyPr>
            <a:noAutofit/>
          </a:bodyPr>
          <a:lstStyle/>
          <a:p>
            <a:pPr algn="ctr">
              <a:spcBef>
                <a:spcPts val="1000"/>
              </a:spcBef>
            </a:pPr>
            <a:r>
              <a:rPr lang="en-US" sz="3600" b="1" dirty="0">
                <a:solidFill>
                  <a:srgbClr val="FFC000"/>
                </a:solidFill>
                <a:ea typeface="+mj-lt"/>
                <a:cs typeface="+mj-lt"/>
              </a:rPr>
              <a:t>When to Use Icebreakers</a:t>
            </a:r>
            <a:endParaRPr lang="en-US" dirty="0"/>
          </a:p>
        </p:txBody>
      </p:sp>
      <p:sp>
        <p:nvSpPr>
          <p:cNvPr id="7" name="Content Placeholder 6"/>
          <p:cNvSpPr>
            <a:spLocks noGrp="1"/>
          </p:cNvSpPr>
          <p:nvPr>
            <p:ph idx="1"/>
          </p:nvPr>
        </p:nvSpPr>
        <p:spPr>
          <a:xfrm>
            <a:off x="501502" y="2515899"/>
            <a:ext cx="11365431" cy="3900141"/>
          </a:xfrm>
        </p:spPr>
        <p:txBody>
          <a:bodyPr>
            <a:normAutofit/>
          </a:bodyPr>
          <a:lstStyle/>
          <a:p>
            <a:pPr marL="0" indent="0">
              <a:buNone/>
            </a:pPr>
            <a:r>
              <a:rPr lang="en-US" sz="2200" dirty="0"/>
              <a:t>As the name suggests, these sessions are designed to “break the ice” at an event or meeting. The technique is often used when people who do not usually work together, or may not know each other at all, meet for a specific, common purpose.</a:t>
            </a:r>
          </a:p>
          <a:p>
            <a:pPr marL="0" indent="0">
              <a:lnSpc>
                <a:spcPct val="100000"/>
              </a:lnSpc>
              <a:buNone/>
            </a:pPr>
            <a:r>
              <a:rPr lang="en-US" sz="2200" b="1" dirty="0">
                <a:solidFill>
                  <a:srgbClr val="922247"/>
                </a:solidFill>
              </a:rPr>
              <a:t>Consider using an ice breaker when:</a:t>
            </a:r>
          </a:p>
          <a:p>
            <a:pPr>
              <a:lnSpc>
                <a:spcPct val="100000"/>
              </a:lnSpc>
            </a:pPr>
            <a:r>
              <a:rPr lang="en-US" sz="2200" dirty="0"/>
              <a:t>Participants come from different backgrounds.</a:t>
            </a:r>
          </a:p>
          <a:p>
            <a:pPr>
              <a:lnSpc>
                <a:spcPct val="100000"/>
              </a:lnSpc>
            </a:pPr>
            <a:r>
              <a:rPr lang="en-US" sz="2200" dirty="0"/>
              <a:t>People need to bond quickly so as to work towards a common goal.</a:t>
            </a:r>
          </a:p>
          <a:p>
            <a:pPr>
              <a:lnSpc>
                <a:spcPct val="100000"/>
              </a:lnSpc>
            </a:pPr>
            <a:r>
              <a:rPr lang="en-US" sz="2200" dirty="0"/>
              <a:t>Your team is newly formed.</a:t>
            </a:r>
          </a:p>
          <a:p>
            <a:pPr>
              <a:lnSpc>
                <a:spcPct val="100000"/>
              </a:lnSpc>
            </a:pPr>
            <a:r>
              <a:rPr lang="en-US" sz="2200" dirty="0"/>
              <a:t>The topics you are discussing are new or unfamiliar to many people involved.</a:t>
            </a:r>
          </a:p>
          <a:p>
            <a:pPr>
              <a:lnSpc>
                <a:spcPct val="100000"/>
              </a:lnSpc>
            </a:pPr>
            <a:r>
              <a:rPr lang="en-US" sz="2200" dirty="0"/>
              <a:t>As facilitator you need to get to know participants and have them know you better.</a:t>
            </a:r>
          </a:p>
        </p:txBody>
      </p:sp>
      <p:sp>
        <p:nvSpPr>
          <p:cNvPr id="8" name="Rectangle 7">
            <a:extLst>
              <a:ext uri="{FF2B5EF4-FFF2-40B4-BE49-F238E27FC236}">
                <a16:creationId xmlns:a16="http://schemas.microsoft.com/office/drawing/2014/main" id="{6B638FBA-B6FA-44F9-9163-519DB70E438D}"/>
              </a:ext>
            </a:extLst>
          </p:cNvPr>
          <p:cNvSpPr/>
          <p:nvPr/>
        </p:nvSpPr>
        <p:spPr>
          <a:xfrm>
            <a:off x="501502" y="6472339"/>
            <a:ext cx="5800627" cy="369332"/>
          </a:xfrm>
          <a:prstGeom prst="rect">
            <a:avLst/>
          </a:prstGeom>
        </p:spPr>
        <p:txBody>
          <a:bodyPr wrap="none">
            <a:spAutoFit/>
          </a:bodyPr>
          <a:lstStyle/>
          <a:p>
            <a:r>
              <a:rPr lang="en-US" dirty="0">
                <a:hlinkClick r:id="rId3"/>
              </a:rPr>
              <a:t>https://www.mindtools.com/pages/article/newLDR_76.htm</a:t>
            </a:r>
            <a:endParaRPr lang="en-US" dirty="0"/>
          </a:p>
        </p:txBody>
      </p:sp>
    </p:spTree>
    <p:extLst>
      <p:ext uri="{BB962C8B-B14F-4D97-AF65-F5344CB8AC3E}">
        <p14:creationId xmlns:p14="http://schemas.microsoft.com/office/powerpoint/2010/main" val="24661363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TotalTime>
  <Words>2108</Words>
  <Application>Microsoft Office PowerPoint</Application>
  <PresentationFormat>Widescreen</PresentationFormat>
  <Paragraphs>196</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Building Community Online: Small Group Work</vt:lpstr>
      <vt:lpstr>Building Community Intentionally</vt:lpstr>
      <vt:lpstr>Community in Small Groups</vt:lpstr>
      <vt:lpstr>Setting Community Norms &amp; Standards</vt:lpstr>
      <vt:lpstr>Small Group Norms &amp; Standards Discussion</vt:lpstr>
      <vt:lpstr>Building Community in a Remote Learning Environment</vt:lpstr>
      <vt:lpstr>PowerPoint Presentation</vt:lpstr>
      <vt:lpstr>Easing Group Contribution</vt:lpstr>
      <vt:lpstr>When to Use Icebreakers</vt:lpstr>
      <vt:lpstr>PowerPoint Presentation</vt:lpstr>
      <vt:lpstr>Asynchronous Ice Breaker?</vt:lpstr>
      <vt:lpstr>Reflections: Address a Common Experience</vt:lpstr>
      <vt:lpstr>Reflections: Address a Common Experience</vt:lpstr>
      <vt:lpstr>Videos: Bergamo, Italy / Connecting the class experience with the world</vt:lpstr>
      <vt:lpstr>Videos: Sister Jean’s Message of Hope</vt:lpstr>
      <vt:lpstr>Levity: Using humor to connect to the Chicago community</vt:lpstr>
      <vt:lpstr>Levity: Using humor to connect to the Chicago community</vt:lpstr>
      <vt:lpstr>Levity: Using humor to connect to the Chicago community</vt:lpstr>
      <vt:lpstr>PowerPoint Presentation</vt:lpstr>
      <vt:lpstr>Wellness Check</vt:lpstr>
      <vt:lpstr>Asynchronous Ice Breakers</vt:lpstr>
      <vt:lpstr>PowerPoint Presentation</vt:lpstr>
      <vt:lpstr>Introductory Ice Breakers</vt:lpstr>
      <vt:lpstr>Introductory Ice Breakers</vt:lpstr>
      <vt:lpstr>PowerPoint Presentation</vt:lpstr>
      <vt:lpstr>PowerPoint Presentation</vt:lpstr>
      <vt:lpstr>PowerPoint Presentation</vt:lpstr>
      <vt:lpstr>Lab Execution</vt:lpstr>
      <vt:lpstr>PowerPoint Presentation</vt:lpstr>
      <vt:lpstr>Data Labs: Built as assignments in Sakai</vt:lpstr>
      <vt:lpstr>Data Labs: Built as assignments in Sakai</vt:lpstr>
      <vt:lpstr>Data Labs: Access completion and accuracy in Sakai Quizzes</vt:lpstr>
      <vt:lpstr>PowerPoint Presentation</vt:lpstr>
      <vt:lpstr>Online Community Building through the Study of Chicago Hip Hop Culture Communication Asset Mapping</vt:lpstr>
      <vt:lpstr>Objectives</vt:lpstr>
      <vt:lpstr>Reimagining the classroom as a ‘cypher’ to build community</vt:lpstr>
      <vt:lpstr>‘Communication Asset Mapping’ Hip Hop Culture  Community Building in Chicago</vt:lpstr>
      <vt:lpstr>‘Communication Asset Mapping’ Hip Hop Culture  Community Building in Chicago</vt:lpstr>
      <vt:lpstr>Crew Formations (group work)</vt:lpstr>
      <vt:lpstr>Crew Formations &amp; Assigned Field Sites</vt:lpstr>
      <vt:lpstr>Adjusting to Online Community Fieldwork</vt:lpstr>
      <vt:lpstr>Implications on Community Building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Rusbarsky, Kristen</dc:creator>
  <cp:lastModifiedBy>Mansbach, Jessica</cp:lastModifiedBy>
  <cp:revision>116</cp:revision>
  <dcterms:created xsi:type="dcterms:W3CDTF">2020-07-30T16:06:13Z</dcterms:created>
  <dcterms:modified xsi:type="dcterms:W3CDTF">2020-08-11T16:25:53Z</dcterms:modified>
</cp:coreProperties>
</file>